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0.png" ContentType="image/png"/>
  <Override PartName="/ppt/media/image6.jpeg" ContentType="image/jpeg"/>
  <Override PartName="/ppt/media/image9.gif" ContentType="image/gif"/>
  <Override PartName="/ppt/media/image13.jpeg" ContentType="image/jpeg"/>
  <Override PartName="/ppt/media/image18.gif" ContentType="image/gif"/>
  <Override PartName="/ppt/media/image17.gif" ContentType="image/gif"/>
  <Override PartName="/ppt/media/image2.jpeg" ContentType="image/jpeg"/>
  <Override PartName="/ppt/media/image16.gif" ContentType="image/gif"/>
  <Override PartName="/ppt/media/image14.jpeg" ContentType="image/jpeg"/>
  <Override PartName="/ppt/media/image1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11.gif" ContentType="image/gif"/>
  <Override PartName="/ppt/media/image15.gif" ContentType="image/gif"/>
  <Override PartName="/ppt/media/image7.jpeg" ContentType="image/jpeg"/>
  <Override PartName="/ppt/media/image12.jpeg" ContentType="image/jpeg"/>
  <Override PartName="/ppt/media/image8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solidFill>
                  <a:srgbClr val="ffffff"/>
                </a:solidFill>
                <a:latin typeface="Constantia"/>
              </a:rPr>
              <a:t>Click to move the slide</a:t>
            </a:r>
            <a:endParaRPr b="0" lang="el-GR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0CA3689-DCA8-4E17-BA7D-5466FEF44FD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CA0325-BC0C-41D2-AD84-DF46E6A38554}" type="slidenum">
              <a:rPr b="0" lang="el-G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13B20D-8F38-4765-85C7-4DA24734D7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0C24E5-2847-4CFD-8613-366FD5741C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B29E5B-FCE5-4E5A-879D-624C74015F7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7E61F5-5566-4BDA-A1D1-AC613E24E2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-20520"/>
            <a:ext cx="8229240" cy="16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71FAAC-0D7C-4EED-B231-54261AB7A6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5054EF-494D-47B5-BA9B-C2172DF1EC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44B516-8D5D-4A37-A87F-154274E950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F3AE03-E8C7-47B3-B650-F57D0FE258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-20520"/>
            <a:ext cx="8229240" cy="16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E939BC-1487-4A7E-AAB8-BF64B42AA4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887862-B7A9-4626-B1A5-065CCFD8C1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AED938-16AD-41D7-8BA9-31FC44FCA6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6D2B6E-520D-4F41-BF3E-AE42D28308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6 - Ελεύθερη σχεδίαση"/>
          <p:cNvSpPr/>
          <p:nvPr/>
        </p:nvSpPr>
        <p:spPr>
          <a:xfrm>
            <a:off x="-9360" y="-5400"/>
            <a:ext cx="9162720" cy="78084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" name="7 - Ελεύθερη σχεδίαση"/>
          <p:cNvSpPr/>
          <p:nvPr/>
        </p:nvSpPr>
        <p:spPr>
          <a:xfrm>
            <a:off x="4381560" y="-5400"/>
            <a:ext cx="4762080" cy="47844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3520" y="1028880"/>
            <a:ext cx="7851240" cy="1371240"/>
          </a:xfrm>
          <a:prstGeom prst="rect">
            <a:avLst/>
          </a:prstGeom>
          <a:noFill/>
          <a:ln w="0">
            <a:noFill/>
          </a:ln>
        </p:spPr>
        <p:txBody>
          <a:bodyPr lIns="90000" rIns="18360" tIns="0" bIns="0" anchor="b">
            <a:normAutofit fontScale="82000"/>
          </a:bodyPr>
          <a:p>
            <a:pPr indent="0" algn="r">
              <a:lnSpc>
                <a:spcPct val="100000"/>
              </a:lnSpc>
              <a:buNone/>
            </a:pPr>
            <a:r>
              <a:rPr b="1" lang="el-GR" sz="5600" spc="-1" strike="noStrike">
                <a:solidFill>
                  <a:srgbClr val="50e0ea"/>
                </a:solidFill>
                <a:latin typeface="Calibri"/>
              </a:rPr>
              <a:t>Kλικ για επεξεργασία του τίτλου</a:t>
            </a:r>
            <a:endParaRPr b="0" lang="el-GR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defRPr b="0" lang="el-GR" sz="1200" spc="-1" strike="noStrike">
                <a:solidFill>
                  <a:srgbClr val="d1eaed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d1eaed"/>
                </a:solidFill>
                <a:latin typeface="Constantia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66880" y="4767120"/>
            <a:ext cx="33523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7924680" y="4767120"/>
            <a:ext cx="76176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d1eaed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0AE527-072D-498A-803F-A83D0D4C715C}" type="slidenum">
              <a:rPr b="0" lang="el-GR" sz="1200" spc="-1" strike="noStrike">
                <a:solidFill>
                  <a:srgbClr val="d1eaed"/>
                </a:solidFill>
                <a:latin typeface="Constanti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l-GR" sz="26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1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l-GR" sz="21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l-GR" sz="20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l-GR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l-GR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l-GR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l-GR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64772" sy="64772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6 - Ελεύθερη σχεδίαση"/>
          <p:cNvSpPr/>
          <p:nvPr/>
        </p:nvSpPr>
        <p:spPr>
          <a:xfrm>
            <a:off x="-9360" y="-5400"/>
            <a:ext cx="9162720" cy="78084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7 - Ελεύθερη σχεδίαση"/>
          <p:cNvSpPr/>
          <p:nvPr/>
        </p:nvSpPr>
        <p:spPr>
          <a:xfrm>
            <a:off x="4381560" y="-5400"/>
            <a:ext cx="4762080" cy="47844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l-GR" sz="2300" spc="-1" strike="noStrike">
                <a:solidFill>
                  <a:srgbClr val="04617b"/>
                </a:solidFill>
                <a:latin typeface="Calibri"/>
              </a:rPr>
              <a:t>Ιστορική αναδρομή - Εισαγωγή</a:t>
            </a:r>
            <a:endParaRPr b="0" lang="el-GR" sz="23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l-GR" sz="2600" spc="-1" strike="noStrike">
                <a:solidFill>
                  <a:srgbClr val="000000"/>
                </a:solidFill>
                <a:latin typeface="Arial"/>
              </a:rPr>
              <a:t>Kλικ για επεξεργασία των στυλ του υποδείγματος</a:t>
            </a:r>
            <a:endParaRPr b="0" lang="el-GR" sz="2600" spc="-1" strike="noStrike">
              <a:solidFill>
                <a:srgbClr val="000000"/>
              </a:solidFill>
              <a:latin typeface="Arial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Δεύτερου επιπέδου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2" marL="914400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el-GR" sz="2100" spc="-1" strike="noStrike">
                <a:solidFill>
                  <a:srgbClr val="000000"/>
                </a:solidFill>
                <a:latin typeface="Arial"/>
              </a:rPr>
              <a:t>Τρίτου επιπέδου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Τέταρτου επιπέδου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1463040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Πέμπτου επιπέδου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6 - TextBox"/>
          <p:cNvSpPr/>
          <p:nvPr/>
        </p:nvSpPr>
        <p:spPr>
          <a:xfrm>
            <a:off x="467640" y="4875840"/>
            <a:ext cx="82087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el-GR" sz="1200" spc="-1" strike="noStrike">
                <a:solidFill>
                  <a:srgbClr val="000000"/>
                </a:solidFill>
                <a:latin typeface="Constantia"/>
              </a:rPr>
              <a:t>Σαλής Αναστάσιος – Μηχανολόγος 1</a:t>
            </a:r>
            <a:r>
              <a:rPr b="0" i="1" lang="el-GR" sz="1200" spc="-1" strike="noStrike" baseline="30000">
                <a:solidFill>
                  <a:srgbClr val="000000"/>
                </a:solidFill>
                <a:latin typeface="Constantia"/>
              </a:rPr>
              <a:t>ου</a:t>
            </a:r>
            <a:r>
              <a:rPr b="0" i="1" lang="el-GR" sz="1200" spc="-1" strike="noStrike">
                <a:solidFill>
                  <a:srgbClr val="000000"/>
                </a:solidFill>
                <a:latin typeface="Constantia"/>
              </a:rPr>
              <a:t> ΕΠΑ.Λ.  Δράμας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gif"/><Relationship Id="rId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gi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3520" y="339480"/>
            <a:ext cx="7851240" cy="935640"/>
          </a:xfrm>
          <a:prstGeom prst="rect">
            <a:avLst/>
          </a:prstGeom>
          <a:noFill/>
          <a:ln w="0">
            <a:noFill/>
          </a:ln>
        </p:spPr>
        <p:txBody>
          <a:bodyPr lIns="90000" rIns="18360" tIns="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el-GR" sz="5600" spc="-1" strike="noStrike">
                <a:solidFill>
                  <a:srgbClr val="50e0ea"/>
                </a:solidFill>
                <a:latin typeface="Calibri"/>
              </a:rPr>
              <a:t>Μ.Ε.Κ.  Ι</a:t>
            </a:r>
            <a:endParaRPr b="0" lang="el-GR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33520" y="1131480"/>
            <a:ext cx="7854480" cy="2304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45000" bIns="45000" anchor="t">
            <a:normAutofit/>
          </a:bodyPr>
          <a:p>
            <a:pPr indent="0" algn="r">
              <a:lnSpc>
                <a:spcPct val="15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l-GR" sz="4000" spc="-1" strike="noStrike">
                <a:solidFill>
                  <a:srgbClr val="ffffff"/>
                </a:solidFill>
                <a:latin typeface="Arial"/>
              </a:rPr>
              <a:t>Κεφάλαιο  </a:t>
            </a:r>
            <a:r>
              <a:rPr b="0" lang="en-US" sz="40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1" lang="el-GR" sz="3200" spc="-1" strike="noStrike">
                <a:solidFill>
                  <a:srgbClr val="ffffff"/>
                </a:solidFill>
                <a:latin typeface="Arial"/>
              </a:rPr>
              <a:t>Κινητήριες Μηχανές - Κατάταξη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3 - TextBox"/>
          <p:cNvSpPr/>
          <p:nvPr/>
        </p:nvSpPr>
        <p:spPr>
          <a:xfrm>
            <a:off x="611640" y="3579840"/>
            <a:ext cx="7920360" cy="12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Constantia"/>
              </a:rPr>
              <a:t>ΣΑΛΗΣ  ΑΝΑΣΤΑΣΙΟΣ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2f2f2"/>
                </a:solidFill>
                <a:latin typeface="Constantia"/>
              </a:rPr>
              <a:t>MSc in Management and Information Systems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ffffff"/>
                </a:solidFill>
                <a:latin typeface="Constantia"/>
              </a:rPr>
              <a:t>Μηχανολόγος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600" spc="-1" strike="noStrike">
                <a:solidFill>
                  <a:srgbClr val="ffffff"/>
                </a:solidFill>
                <a:latin typeface="Constantia"/>
              </a:rPr>
              <a:t>Εκπαιδευτικός  1</a:t>
            </a:r>
            <a:r>
              <a:rPr b="0" lang="el-GR" sz="1600" spc="-1" strike="noStrike" baseline="30000">
                <a:solidFill>
                  <a:srgbClr val="ffffff"/>
                </a:solidFill>
                <a:latin typeface="Constantia"/>
              </a:rPr>
              <a:t>ου</a:t>
            </a:r>
            <a:r>
              <a:rPr b="0" lang="el-GR" sz="1600" spc="-1" strike="noStrike">
                <a:solidFill>
                  <a:srgbClr val="ffffff"/>
                </a:solidFill>
                <a:latin typeface="Constantia"/>
              </a:rPr>
              <a:t>  ΕΠΑ.Λ.  Δράμας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5 - TextBox"/>
          <p:cNvSpPr/>
          <p:nvPr/>
        </p:nvSpPr>
        <p:spPr>
          <a:xfrm>
            <a:off x="539640" y="1146600"/>
            <a:ext cx="547236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Κατακόρυφες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Οριζόντιες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Τύπου boxer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Διάταξης V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Αντιθέτων εμβόλων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Αστεροειδής διάταξη ενός ή δύο αστέρων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με περιστρεφόμενο έμβολο, τύπου Wankel (Βάνκελ)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διάταξη των εμβόλων: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6 - Εικόνα" descr="3.jpg"/>
          <p:cNvPicPr/>
          <p:nvPr/>
        </p:nvPicPr>
        <p:blipFill>
          <a:blip r:embed="rId1"/>
          <a:stretch/>
        </p:blipFill>
        <p:spPr>
          <a:xfrm>
            <a:off x="4574880" y="1635480"/>
            <a:ext cx="3021120" cy="1682640"/>
          </a:xfrm>
          <a:prstGeom prst="rect">
            <a:avLst/>
          </a:prstGeom>
          <a:ln w="0">
            <a:noFill/>
          </a:ln>
        </p:spPr>
      </p:pic>
      <p:pic>
        <p:nvPicPr>
          <p:cNvPr id="134" name="7 - Εικόνα" descr="2.jpg"/>
          <p:cNvPicPr/>
          <p:nvPr/>
        </p:nvPicPr>
        <p:blipFill>
          <a:blip r:embed="rId2"/>
          <a:stretch/>
        </p:blipFill>
        <p:spPr>
          <a:xfrm>
            <a:off x="4788000" y="1347480"/>
            <a:ext cx="2808000" cy="2055960"/>
          </a:xfrm>
          <a:prstGeom prst="rect">
            <a:avLst/>
          </a:prstGeom>
          <a:ln w="0">
            <a:noFill/>
          </a:ln>
        </p:spPr>
      </p:pic>
      <p:pic>
        <p:nvPicPr>
          <p:cNvPr id="135" name="8 - Εικόνα" descr="1.jpg"/>
          <p:cNvPicPr/>
          <p:nvPr/>
        </p:nvPicPr>
        <p:blipFill>
          <a:blip r:embed="rId3"/>
          <a:stretch/>
        </p:blipFill>
        <p:spPr>
          <a:xfrm>
            <a:off x="5148000" y="1071720"/>
            <a:ext cx="2232000" cy="2796120"/>
          </a:xfrm>
          <a:prstGeom prst="rect">
            <a:avLst/>
          </a:prstGeom>
          <a:ln w="0">
            <a:noFill/>
          </a:ln>
        </p:spPr>
      </p:pic>
      <p:pic>
        <p:nvPicPr>
          <p:cNvPr id="136" name="11 - Εικόνα" descr="4.jpg"/>
          <p:cNvPicPr/>
          <p:nvPr/>
        </p:nvPicPr>
        <p:blipFill>
          <a:blip r:embed="rId4"/>
          <a:stretch/>
        </p:blipFill>
        <p:spPr>
          <a:xfrm>
            <a:off x="4716000" y="1117800"/>
            <a:ext cx="2822040" cy="2677680"/>
          </a:xfrm>
          <a:prstGeom prst="rect">
            <a:avLst/>
          </a:prstGeom>
          <a:ln w="0">
            <a:noFill/>
          </a:ln>
        </p:spPr>
      </p:pic>
      <p:pic>
        <p:nvPicPr>
          <p:cNvPr id="137" name="13 - Εικόνα" descr="6.jpg"/>
          <p:cNvPicPr/>
          <p:nvPr/>
        </p:nvPicPr>
        <p:blipFill>
          <a:blip r:embed="rId5"/>
          <a:stretch/>
        </p:blipFill>
        <p:spPr>
          <a:xfrm>
            <a:off x="4140000" y="1351440"/>
            <a:ext cx="3888000" cy="1940040"/>
          </a:xfrm>
          <a:prstGeom prst="rect">
            <a:avLst/>
          </a:prstGeom>
          <a:ln w="0">
            <a:noFill/>
          </a:ln>
        </p:spPr>
      </p:pic>
      <p:pic>
        <p:nvPicPr>
          <p:cNvPr id="138" name="14 - Εικόνα" descr="7.jpg"/>
          <p:cNvPicPr/>
          <p:nvPr/>
        </p:nvPicPr>
        <p:blipFill>
          <a:blip r:embed="rId6"/>
          <a:stretch/>
        </p:blipFill>
        <p:spPr>
          <a:xfrm>
            <a:off x="6300360" y="2809800"/>
            <a:ext cx="2232000" cy="2066040"/>
          </a:xfrm>
          <a:prstGeom prst="rect">
            <a:avLst/>
          </a:prstGeom>
          <a:ln w="0">
            <a:noFill/>
          </a:ln>
        </p:spPr>
      </p:pic>
      <p:pic>
        <p:nvPicPr>
          <p:cNvPr id="139" name="15 - Εικόνα" descr="5.jpg"/>
          <p:cNvPicPr/>
          <p:nvPr/>
        </p:nvPicPr>
        <p:blipFill>
          <a:blip r:embed="rId7"/>
          <a:stretch/>
        </p:blipFill>
        <p:spPr>
          <a:xfrm>
            <a:off x="5292000" y="603720"/>
            <a:ext cx="2226600" cy="21837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" descr="http://upload.wikimedia.org/wikipedia/commons/f/fc/Wankel_Cycle_anim_en.gif"/>
          <p:cNvPicPr/>
          <p:nvPr/>
        </p:nvPicPr>
        <p:blipFill>
          <a:blip r:embed="rId8"/>
          <a:stretch/>
        </p:blipFill>
        <p:spPr>
          <a:xfrm>
            <a:off x="5724000" y="1059480"/>
            <a:ext cx="2285640" cy="3047760"/>
          </a:xfrm>
          <a:prstGeom prst="rect">
            <a:avLst/>
          </a:prstGeom>
          <a:ln w="0">
            <a:noFill/>
          </a:ln>
        </p:spPr>
      </p:pic>
    </p:spTree>
  </p:cSld>
  <p:transition>
    <p:pull dir="rd"/>
  </p:transition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6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2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nodeType="afterEffect" fill="hold" presetClass="entr" presetID="2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3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75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7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2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nodeType="afterEffect" fill="hold" presetClass="entr" presetID="2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90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2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nodeType="afterEffect" fill="hold" presetClass="entr" presetID="2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05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nodeType="afterEffect" fill="hold" presetClass="entr" presetID="2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20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nodeType="afterEffect" fill="hold" presetClass="entr" presetID="2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35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nodeType="with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nodeType="with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nodeType="afterEffect" fill="hold" presetClass="entr" presetID="2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56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00"/>
                            </p:stCondLst>
                            <p:childTnLst>
                              <p:par>
                                <p:cTn id="358" nodeType="afterEffect" fill="hold" presetClass="entr" presetID="3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διάταξη των εμβόλων: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16 - TextBox"/>
          <p:cNvSpPr/>
          <p:nvPr/>
        </p:nvSpPr>
        <p:spPr>
          <a:xfrm>
            <a:off x="2988000" y="3867840"/>
            <a:ext cx="367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 algn="ctr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Κατακόρυφη διάταξη εμβόλων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3" descr=""/>
          <p:cNvPicPr/>
          <p:nvPr/>
        </p:nvPicPr>
        <p:blipFill>
          <a:blip r:embed="rId1"/>
          <a:stretch/>
        </p:blipFill>
        <p:spPr>
          <a:xfrm>
            <a:off x="1288440" y="1275480"/>
            <a:ext cx="3384000" cy="2256120"/>
          </a:xfrm>
          <a:prstGeom prst="rect">
            <a:avLst/>
          </a:prstGeom>
          <a:ln w="9525">
            <a:noFill/>
          </a:ln>
        </p:spPr>
      </p:pic>
      <p:pic>
        <p:nvPicPr>
          <p:cNvPr id="145" name="Picture 5" descr="https://upload.wikimedia.org/wikipedia/commons/a/a6/4-Stroke-Engine.gif"/>
          <p:cNvPicPr/>
          <p:nvPr/>
        </p:nvPicPr>
        <p:blipFill>
          <a:blip r:embed="rId2"/>
          <a:stretch/>
        </p:blipFill>
        <p:spPr>
          <a:xfrm>
            <a:off x="5825160" y="1131480"/>
            <a:ext cx="1194840" cy="2592000"/>
          </a:xfrm>
          <a:prstGeom prst="rect">
            <a:avLst/>
          </a:prstGeom>
          <a:ln w="0">
            <a:noFill/>
          </a:ln>
        </p:spPr>
      </p:pic>
    </p:spTree>
  </p:cSld>
  <p:transition>
    <p:pull dir="r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διάταξη των εμβόλων: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2" descr="Εικόνα:1111.JPG"/>
          <p:cNvPicPr/>
          <p:nvPr/>
        </p:nvPicPr>
        <p:blipFill>
          <a:blip r:embed="rId1"/>
          <a:stretch/>
        </p:blipFill>
        <p:spPr>
          <a:xfrm>
            <a:off x="611640" y="1131480"/>
            <a:ext cx="2952000" cy="2952000"/>
          </a:xfrm>
          <a:prstGeom prst="rect">
            <a:avLst/>
          </a:prstGeom>
          <a:ln w="0">
            <a:noFill/>
          </a:ln>
        </p:spPr>
      </p:pic>
      <p:sp>
        <p:nvSpPr>
          <p:cNvPr id="149" name="16 - TextBox"/>
          <p:cNvSpPr/>
          <p:nvPr/>
        </p:nvSpPr>
        <p:spPr>
          <a:xfrm>
            <a:off x="539640" y="4155840"/>
            <a:ext cx="302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Διάταξης 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Picture 4" descr="http://www.subaru-global.com/assets/files/32/d606f026c44dd092190c52ed0236f2.jpg"/>
          <p:cNvPicPr/>
          <p:nvPr/>
        </p:nvPicPr>
        <p:blipFill>
          <a:blip r:embed="rId2"/>
          <a:stretch/>
        </p:blipFill>
        <p:spPr>
          <a:xfrm>
            <a:off x="3924000" y="1347480"/>
            <a:ext cx="4908960" cy="2309400"/>
          </a:xfrm>
          <a:prstGeom prst="rect">
            <a:avLst/>
          </a:prstGeom>
          <a:ln w="0">
            <a:noFill/>
          </a:ln>
        </p:spPr>
      </p:pic>
      <p:sp>
        <p:nvSpPr>
          <p:cNvPr id="151" name="17 - TextBox"/>
          <p:cNvSpPr/>
          <p:nvPr/>
        </p:nvSpPr>
        <p:spPr>
          <a:xfrm>
            <a:off x="3924000" y="3723840"/>
            <a:ext cx="4896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Τύπου boxer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SUBARU BOXER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διάταξη των εμβόλων: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16 - TextBox"/>
          <p:cNvSpPr/>
          <p:nvPr/>
        </p:nvSpPr>
        <p:spPr>
          <a:xfrm>
            <a:off x="1259640" y="4083840"/>
            <a:ext cx="6408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Μηχανές με περιστρεφόμενο έμβολο, τύπου Wankel (Βάνκελ)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2" descr="http://upload.wikimedia.org/wikipedia/commons/f/fc/Wankel_Cycle_anim_en.gif"/>
          <p:cNvPicPr/>
          <p:nvPr/>
        </p:nvPicPr>
        <p:blipFill>
          <a:blip r:embed="rId1"/>
          <a:stretch/>
        </p:blipFill>
        <p:spPr>
          <a:xfrm>
            <a:off x="5886360" y="1059480"/>
            <a:ext cx="2285640" cy="304776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6" descr="http://www.mazda.co.uk/assets/master/global/about-mazda/heritage/gallery/4/rotary-rx-8-renesis-powertrain-gallery-image-03.jpg"/>
          <p:cNvPicPr/>
          <p:nvPr/>
        </p:nvPicPr>
        <p:blipFill>
          <a:blip r:embed="rId2"/>
          <a:stretch/>
        </p:blipFill>
        <p:spPr>
          <a:xfrm>
            <a:off x="917640" y="1275480"/>
            <a:ext cx="4302000" cy="2448000"/>
          </a:xfrm>
          <a:prstGeom prst="rect">
            <a:avLst/>
          </a:prstGeom>
          <a:ln w="0">
            <a:noFill/>
          </a:ln>
        </p:spPr>
      </p:pic>
      <p:sp>
        <p:nvSpPr>
          <p:cNvPr id="157" name="10 - TextBox"/>
          <p:cNvSpPr/>
          <p:nvPr/>
        </p:nvSpPr>
        <p:spPr>
          <a:xfrm>
            <a:off x="2483640" y="3651840"/>
            <a:ext cx="151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nstantia"/>
              </a:rPr>
              <a:t>RX - 8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διάταξη των εμβόλων: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16 - TextBox"/>
          <p:cNvSpPr/>
          <p:nvPr/>
        </p:nvSpPr>
        <p:spPr>
          <a:xfrm>
            <a:off x="2771640" y="4290480"/>
            <a:ext cx="367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 algn="ctr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Περιστροφικός κινητήρας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2" descr="http://i.imgur.com/79Qo0.gif"/>
          <p:cNvPicPr/>
          <p:nvPr/>
        </p:nvPicPr>
        <p:blipFill>
          <a:blip r:embed="rId1"/>
          <a:stretch/>
        </p:blipFill>
        <p:spPr>
          <a:xfrm>
            <a:off x="1979640" y="1059480"/>
            <a:ext cx="5335920" cy="3168000"/>
          </a:xfrm>
          <a:prstGeom prst="rect">
            <a:avLst/>
          </a:prstGeom>
          <a:ln w="0">
            <a:noFill/>
          </a:ln>
        </p:spPr>
      </p:pic>
    </p:spTree>
  </p:cSld>
  <p:transition>
    <p:pull dir="rd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διάταξη των εμβόλων: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16 - TextBox"/>
          <p:cNvSpPr/>
          <p:nvPr/>
        </p:nvSpPr>
        <p:spPr>
          <a:xfrm>
            <a:off x="2771640" y="4290480"/>
            <a:ext cx="367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 algn="ctr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Αξονικός κινητήρας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2" descr="ugx97j5re7gxl5ovzfqm"/>
          <p:cNvPicPr/>
          <p:nvPr/>
        </p:nvPicPr>
        <p:blipFill>
          <a:blip r:embed="rId1"/>
          <a:stretch/>
        </p:blipFill>
        <p:spPr>
          <a:xfrm>
            <a:off x="611640" y="1203480"/>
            <a:ext cx="4833360" cy="268236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4" descr="http://www.douglas-self.com/MUSEUM/POWER/unusualICeng/axial-ICeng/wobble%20plate%20motor1.gif"/>
          <p:cNvPicPr/>
          <p:nvPr/>
        </p:nvPicPr>
        <p:blipFill>
          <a:blip r:embed="rId2"/>
          <a:stretch/>
        </p:blipFill>
        <p:spPr>
          <a:xfrm>
            <a:off x="5940000" y="627480"/>
            <a:ext cx="2592000" cy="19440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6" descr="http://www.douglas-self.com/MUSEUM/POWER/unusualICeng/axial-ICeng/swash%20plate%20motor3.gif"/>
          <p:cNvPicPr/>
          <p:nvPr/>
        </p:nvPicPr>
        <p:blipFill>
          <a:blip r:embed="rId3"/>
          <a:stretch/>
        </p:blipFill>
        <p:spPr>
          <a:xfrm>
            <a:off x="5940000" y="2857320"/>
            <a:ext cx="2592000" cy="1944000"/>
          </a:xfrm>
          <a:prstGeom prst="rect">
            <a:avLst/>
          </a:prstGeom>
          <a:ln w="0">
            <a:noFill/>
          </a:ln>
        </p:spPr>
      </p:pic>
    </p:spTree>
  </p:cSld>
  <p:transition>
    <p:pull dir="r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5 - TextBox"/>
          <p:cNvSpPr/>
          <p:nvPr/>
        </p:nvSpPr>
        <p:spPr>
          <a:xfrm>
            <a:off x="539640" y="1146600"/>
            <a:ext cx="806436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Με εμφύσηση αέρα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Με μηχανική έγχυση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Με εξαέρωση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3 - TextBox"/>
          <p:cNvSpPr/>
          <p:nvPr/>
        </p:nvSpPr>
        <p:spPr>
          <a:xfrm>
            <a:off x="467640" y="627480"/>
            <a:ext cx="7848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τον τρόπο έγχυσης του καυσίμου: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6 - TextBox"/>
          <p:cNvSpPr/>
          <p:nvPr/>
        </p:nvSpPr>
        <p:spPr>
          <a:xfrm>
            <a:off x="4644000" y="2894760"/>
            <a:ext cx="30240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ξηράς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θαλάσσης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αέρος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7 - TextBox"/>
          <p:cNvSpPr/>
          <p:nvPr/>
        </p:nvSpPr>
        <p:spPr>
          <a:xfrm>
            <a:off x="4572000" y="2375640"/>
            <a:ext cx="2943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χρήση τους: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361" dur="indefinite" restart="never" nodeType="tmRoot">
          <p:childTnLst>
            <p:seq>
              <p:cTn id="362" dur="indefinite" nodeType="mainSeq">
                <p:childTnLst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2" dur="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8" dur="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4" dur="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11 - Ορθογώνιο"/>
          <p:cNvSpPr/>
          <p:nvPr/>
        </p:nvSpPr>
        <p:spPr>
          <a:xfrm>
            <a:off x="1547640" y="1563480"/>
            <a:ext cx="581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</a:rPr>
              <a:t>Τ Ε Λ Ο 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15 - Τόξο"/>
          <p:cNvSpPr/>
          <p:nvPr/>
        </p:nvSpPr>
        <p:spPr>
          <a:xfrm>
            <a:off x="2915640" y="1995840"/>
            <a:ext cx="2376000" cy="359640"/>
          </a:xfrm>
          <a:prstGeom prst="arc">
            <a:avLst>
              <a:gd name="adj1" fmla="val 12076736"/>
              <a:gd name="adj2" fmla="val 0"/>
            </a:avLst>
          </a:prstGeom>
          <a:noFill/>
          <a:ln w="12700">
            <a:solidFill>
              <a:srgbClr val="09529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transition>
    <p:pull dir="rd"/>
  </p:transition>
  <p:timing>
    <p:tnLst>
      <p:par>
        <p:cTn id="406" dur="indefinite" restart="never" nodeType="tmRoot">
          <p:childTnLst>
            <p:seq>
              <p:cTn id="407" dur="indefinite" nodeType="mainSeq"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41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5 - TextBox"/>
          <p:cNvSpPr/>
          <p:nvPr/>
        </p:nvSpPr>
        <p:spPr>
          <a:xfrm>
            <a:off x="683640" y="843480"/>
            <a:ext cx="7920360" cy="973440"/>
          </a:xfrm>
          <a:prstGeom prst="rect">
            <a:avLst/>
          </a:prstGeom>
          <a:solidFill>
            <a:srgbClr val="ffffff"/>
          </a:solidFill>
          <a:ln>
            <a:solidFill>
              <a:srgbClr val="009dd9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000" spc="-1" strike="noStrike">
                <a:solidFill>
                  <a:schemeClr val="dk1"/>
                </a:solidFill>
                <a:latin typeface="Arial"/>
              </a:rPr>
              <a:t>Κινητήρια μηχανή ονομάζεται, γενικά, ένα σύνολο εξαρτημάτων το οποίο μπορούν να παράγουν κινητήριο ωφέλιμο μηχανικό έργο.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3 - TextBox"/>
          <p:cNvSpPr/>
          <p:nvPr/>
        </p:nvSpPr>
        <p:spPr>
          <a:xfrm>
            <a:off x="683640" y="2499840"/>
            <a:ext cx="7920360" cy="1796760"/>
          </a:xfrm>
          <a:prstGeom prst="rect">
            <a:avLst/>
          </a:prstGeom>
          <a:gradFill rotWithShape="0">
            <a:gsLst>
              <a:gs pos="0">
                <a:srgbClr val="191919"/>
              </a:gs>
              <a:gs pos="100000">
                <a:srgbClr val="bcbcbc"/>
              </a:gs>
            </a:gsLst>
            <a:path path="circle">
              <a:fillToRect l="50000" t="100000" r="50000" b="0"/>
            </a:path>
          </a:gradFill>
          <a:ln>
            <a:solidFill>
              <a:srgbClr val="000000"/>
            </a:solidFill>
            <a:round/>
          </a:ln>
          <a:effectLst>
            <a:outerShdw algn="ctr" blurRad="5724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000" spc="-1" strike="noStrike">
                <a:solidFill>
                  <a:schemeClr val="lt1"/>
                </a:solidFill>
                <a:latin typeface="Arial"/>
              </a:rPr>
              <a:t>Όλες οι μηχανές, κατά τη διάρκεια της λειτουργίας τους, παραλαμβάνουν ενέργεια κάποιας μορφής, πχ. θερμική, χημική, ηλεκτρική, υδραυλική, και μετατρέπουν μέρος αυτής, κυρίως σε </a:t>
            </a:r>
            <a:r>
              <a:rPr b="1" lang="el-GR" sz="2000" spc="-1" strike="noStrike">
                <a:solidFill>
                  <a:schemeClr val="lt1"/>
                </a:solidFill>
                <a:latin typeface="Arial"/>
              </a:rPr>
              <a:t>μηχανική ενέργεια </a:t>
            </a:r>
            <a:r>
              <a:rPr b="0" lang="el-GR" sz="2000" spc="-1" strike="noStrike">
                <a:solidFill>
                  <a:schemeClr val="lt1"/>
                </a:solidFill>
                <a:latin typeface="Arial"/>
              </a:rPr>
              <a:t>ή, αλλιώς σε </a:t>
            </a:r>
            <a:r>
              <a:rPr b="1" lang="el-GR" sz="2000" spc="-1" strike="noStrike">
                <a:solidFill>
                  <a:schemeClr val="lt1"/>
                </a:solidFill>
                <a:latin typeface="Arial"/>
              </a:rPr>
              <a:t>κινητήριο έργο</a:t>
            </a:r>
            <a:r>
              <a:rPr b="0" lang="el-GR" sz="2000" spc="-1" strike="noStrike">
                <a:solidFill>
                  <a:schemeClr val="lt1"/>
                </a:solidFill>
                <a:latin typeface="Arial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5 - TextBox"/>
          <p:cNvSpPr/>
          <p:nvPr/>
        </p:nvSpPr>
        <p:spPr>
          <a:xfrm>
            <a:off x="683640" y="627480"/>
            <a:ext cx="79203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Οι κινητήριες μηχανές διακρίνονται σε διάφορες κατηγορίες, ανάλογα με τη μορφή της ενέργειας την οποία παραλαμβάνουν και που μετατρέπουν, τελικά, σε κινητική.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3 - TextBox"/>
          <p:cNvSpPr/>
          <p:nvPr/>
        </p:nvSpPr>
        <p:spPr>
          <a:xfrm>
            <a:off x="683640" y="1707480"/>
            <a:ext cx="79203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Οι μηχανές που καταναλώνουν θερμική ενέργεια, ονομάζονται ….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                                       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θερμικές μηχανές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6 - TextBox"/>
          <p:cNvSpPr/>
          <p:nvPr/>
        </p:nvSpPr>
        <p:spPr>
          <a:xfrm>
            <a:off x="827640" y="2787840"/>
            <a:ext cx="2448000" cy="850680"/>
          </a:xfrm>
          <a:prstGeom prst="rect">
            <a:avLst/>
          </a:prstGeom>
          <a:solidFill>
            <a:srgbClr val="ffffff"/>
          </a:solidFill>
          <a:ln>
            <a:solidFill>
              <a:srgbClr val="0f6fc6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chemeClr val="dk1"/>
                </a:solidFill>
                <a:latin typeface="Arial"/>
              </a:rPr>
              <a:t>Μ.Ε.Κ.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600" spc="-1" strike="noStrike">
                <a:solidFill>
                  <a:schemeClr val="dk1"/>
                </a:solidFill>
                <a:latin typeface="Arial"/>
              </a:rPr>
              <a:t>(βενζινοκινητήρες ή κινητήρες πετρελαίου),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7 - TextBox"/>
          <p:cNvSpPr/>
          <p:nvPr/>
        </p:nvSpPr>
        <p:spPr>
          <a:xfrm>
            <a:off x="3420000" y="2787840"/>
            <a:ext cx="2448000" cy="851400"/>
          </a:xfrm>
          <a:prstGeom prst="rect">
            <a:avLst/>
          </a:prstGeom>
          <a:solidFill>
            <a:srgbClr val="ffffff"/>
          </a:solidFill>
          <a:ln>
            <a:solidFill>
              <a:srgbClr val="0f6fc6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chemeClr val="dk1"/>
                </a:solidFill>
                <a:latin typeface="Arial"/>
              </a:rPr>
              <a:t>Ατμοστρόβιλοι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8 - TextBox"/>
          <p:cNvSpPr/>
          <p:nvPr/>
        </p:nvSpPr>
        <p:spPr>
          <a:xfrm>
            <a:off x="6012000" y="2787840"/>
            <a:ext cx="2448000" cy="851400"/>
          </a:xfrm>
          <a:prstGeom prst="rect">
            <a:avLst/>
          </a:prstGeom>
          <a:solidFill>
            <a:srgbClr val="ffffff"/>
          </a:solidFill>
          <a:ln>
            <a:solidFill>
              <a:srgbClr val="0f6fc6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chemeClr val="dk1"/>
                </a:solidFill>
                <a:latin typeface="Arial"/>
              </a:rPr>
              <a:t>Αεριοστρόβιλοι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2" name="11 - Ευθύγραμμο βέλος σύνδεσης"/>
          <p:cNvCxnSpPr/>
          <p:nvPr/>
        </p:nvCxnSpPr>
        <p:spPr>
          <a:xfrm flipH="1">
            <a:off x="3275640" y="2355480"/>
            <a:ext cx="1224360" cy="432360"/>
          </a:xfrm>
          <a:prstGeom prst="straightConnector1">
            <a:avLst/>
          </a:prstGeom>
          <a:ln w="19050">
            <a:solidFill>
              <a:srgbClr val="095294"/>
            </a:solidFill>
            <a:round/>
            <a:tailEnd len="med" type="triangle" w="med"/>
          </a:ln>
        </p:spPr>
      </p:cxnSp>
      <p:cxnSp>
        <p:nvCxnSpPr>
          <p:cNvPr id="103" name="13 - Ευθύγραμμο βέλος σύνδεσης"/>
          <p:cNvCxnSpPr>
            <a:endCxn id="100" idx="0"/>
          </p:cNvCxnSpPr>
          <p:nvPr/>
        </p:nvCxnSpPr>
        <p:spPr>
          <a:xfrm>
            <a:off x="4499640" y="2355480"/>
            <a:ext cx="144720" cy="432360"/>
          </a:xfrm>
          <a:prstGeom prst="straightConnector1">
            <a:avLst/>
          </a:prstGeom>
          <a:ln w="19050">
            <a:solidFill>
              <a:srgbClr val="095294"/>
            </a:solidFill>
            <a:round/>
            <a:tailEnd len="med" type="triangle" w="med"/>
          </a:ln>
        </p:spPr>
      </p:cxnSp>
      <p:cxnSp>
        <p:nvCxnSpPr>
          <p:cNvPr id="104" name="15 - Ευθύγραμμο βέλος σύνδεσης"/>
          <p:cNvCxnSpPr/>
          <p:nvPr/>
        </p:nvCxnSpPr>
        <p:spPr>
          <a:xfrm>
            <a:off x="4499640" y="2355480"/>
            <a:ext cx="1512720" cy="432360"/>
          </a:xfrm>
          <a:prstGeom prst="straightConnector1">
            <a:avLst/>
          </a:prstGeom>
          <a:ln w="19050">
            <a:solidFill>
              <a:srgbClr val="095294"/>
            </a:solidFill>
            <a:round/>
            <a:tailEnd len="med" type="triangle" w="med"/>
          </a:ln>
        </p:spPr>
      </p:cxnSp>
      <p:sp>
        <p:nvSpPr>
          <p:cNvPr id="105" name="22 - TextBox"/>
          <p:cNvSpPr/>
          <p:nvPr/>
        </p:nvSpPr>
        <p:spPr>
          <a:xfrm>
            <a:off x="683640" y="3808800"/>
            <a:ext cx="7920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Οι μηχανές που χρησιμοποιούν ηλεκτρική ενέργεια για την παραγωγή μηχανικού έργου, ονομάζονται ηλεκτροκινητήρες, ενώ οι κινητήριες μηχανές που χρησιμοποιούν υδραυλική ενέργεια, υδραυλικοί κινητήρες.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5 - TextBox"/>
          <p:cNvSpPr/>
          <p:nvPr/>
        </p:nvSpPr>
        <p:spPr>
          <a:xfrm>
            <a:off x="539640" y="1146600"/>
            <a:ext cx="8064360" cy="17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σταθερής πίεσης (πετρελαιομηχανές ή μηχανές Diesel)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έκρηξης ή σταθερού όγκου (βενζινομηχανές ή μηχανές Otto)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μικτού κύκλου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3 - TextBox"/>
          <p:cNvSpPr/>
          <p:nvPr/>
        </p:nvSpPr>
        <p:spPr>
          <a:xfrm>
            <a:off x="467640" y="627480"/>
            <a:ext cx="3888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το θερμικό κύκλο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5 - TextBox"/>
          <p:cNvSpPr/>
          <p:nvPr/>
        </p:nvSpPr>
        <p:spPr>
          <a:xfrm>
            <a:off x="539640" y="1146600"/>
            <a:ext cx="806436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Δίχρονες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Τετράχρονες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Συνεχούς λειτουργίας (αεριοστρόβιλοι)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3 - TextBox"/>
          <p:cNvSpPr/>
          <p:nvPr/>
        </p:nvSpPr>
        <p:spPr>
          <a:xfrm>
            <a:off x="467640" y="627480"/>
            <a:ext cx="4248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τους χρόνους λειτουργίας: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5 - TextBox"/>
          <p:cNvSpPr/>
          <p:nvPr/>
        </p:nvSpPr>
        <p:spPr>
          <a:xfrm>
            <a:off x="539640" y="1146600"/>
            <a:ext cx="806436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Φυσικής εισπνοής με την κάθοδο του εμβόλου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Υπερπληρούμενες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3 - TextBox"/>
          <p:cNvSpPr/>
          <p:nvPr/>
        </p:nvSpPr>
        <p:spPr>
          <a:xfrm>
            <a:off x="467640" y="627480"/>
            <a:ext cx="7848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τον τρόπο πλήρωσης της μηχανής με αέριο καύσιμο μίγμα: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6 - TextBox"/>
          <p:cNvSpPr/>
          <p:nvPr/>
        </p:nvSpPr>
        <p:spPr>
          <a:xfrm>
            <a:off x="539640" y="3018960"/>
            <a:ext cx="806436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Απλής και διπλής ενέργειας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Μικρής, μέσης ή μεγάλης ισχύος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7 - TextBox"/>
          <p:cNvSpPr/>
          <p:nvPr/>
        </p:nvSpPr>
        <p:spPr>
          <a:xfrm>
            <a:off x="467640" y="2499840"/>
            <a:ext cx="7848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την ισχύ: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5 - TextBox"/>
          <p:cNvSpPr/>
          <p:nvPr/>
        </p:nvSpPr>
        <p:spPr>
          <a:xfrm>
            <a:off x="539640" y="1146600"/>
            <a:ext cx="8064360" cy="34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Βραδύστροφες 100 - 120 rpm (μηχανές πλοίων)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Μέσου αριθμού στροφών 250 -500 rpm (μηχανές πλοίων)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Ταχύστροφες πετρελαιομηχανές 1.000 - 4.500 rpm (μηχανές φορτηγών και αυτοκινήτων)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Ταχύστροφες βενζινομηχανές αυτοκινήτων 3.500 - 7.000 rpm (μηχανές αυτοκινήτων)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Ταχύστροφες βενζινομηχανές αυτοκινήτων 7.000 rpm και άνω (μηχανές αυτοκινήτων αγώνων)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3 - TextBox"/>
          <p:cNvSpPr/>
          <p:nvPr/>
        </p:nvSpPr>
        <p:spPr>
          <a:xfrm>
            <a:off x="467640" y="627480"/>
            <a:ext cx="4248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την ταχύτητα: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5 - TextBox"/>
          <p:cNvSpPr/>
          <p:nvPr/>
        </p:nvSpPr>
        <p:spPr>
          <a:xfrm>
            <a:off x="539640" y="1146600"/>
            <a:ext cx="8064360" cy="25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βαρέων πετρελαίων (μαζούτ)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ελαφρών υγρών (diesel)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βενζίνης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φυσικών αερίων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Μηχανές μικτού καυσίμου (5% πετρέλαιο, 95% αέριο)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το χρησιμοποιούμενο καύσιμο: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Κινητήριες Μηχανές - Κατάταξη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5 - TextBox"/>
          <p:cNvSpPr/>
          <p:nvPr/>
        </p:nvSpPr>
        <p:spPr>
          <a:xfrm>
            <a:off x="539640" y="1146600"/>
            <a:ext cx="806436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Με ή χωρίς στροβιλισμό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Μεγάλης ή μικρής περίσσειας αέρα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3 - TextBox"/>
          <p:cNvSpPr/>
          <p:nvPr/>
        </p:nvSpPr>
        <p:spPr>
          <a:xfrm>
            <a:off x="467640" y="62748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τα μέσα βελτίωσης της καύσης: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6 - TextBox"/>
          <p:cNvSpPr/>
          <p:nvPr/>
        </p:nvSpPr>
        <p:spPr>
          <a:xfrm>
            <a:off x="539640" y="3038760"/>
            <a:ext cx="46080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Δεξιόστροφες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Αριστερόστροφες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Αναστρέψιμες και μη αναστρέψιμες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7 - TextBox"/>
          <p:cNvSpPr/>
          <p:nvPr/>
        </p:nvSpPr>
        <p:spPr>
          <a:xfrm>
            <a:off x="467640" y="2519640"/>
            <a:ext cx="482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φορά περιστροφής: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8 - TextBox"/>
          <p:cNvSpPr/>
          <p:nvPr/>
        </p:nvSpPr>
        <p:spPr>
          <a:xfrm>
            <a:off x="6123600" y="3056400"/>
            <a:ext cx="223200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Αερόψυκτες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68200" indent="-26820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387026"/>
              </a:buClr>
              <a:buSzPct val="90000"/>
              <a:buFont typeface="Wingdings" charset="2"/>
              <a:buChar char="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Υδρόψυκτες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9 - TextBox"/>
          <p:cNvSpPr/>
          <p:nvPr/>
        </p:nvSpPr>
        <p:spPr>
          <a:xfrm>
            <a:off x="6051600" y="2537280"/>
            <a:ext cx="2336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Ως προς τη ψύξη: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6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Ροή">
  <a:themeElements>
    <a:clrScheme name="Ροή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Ροή">
  <a:themeElements>
    <a:clrScheme name="Ροή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Application>LibreOffice/7.4.7.2$Linux_X86_64 LibreOffice_project/40$Build-2</Application>
  <AppVersion>15.0000</AppVersion>
  <Words>550</Words>
  <Paragraphs>104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2015-09-27T16:42:25Z</dcterms:created>
  <dc:creator>xps</dc:creator>
  <dc:description/>
  <dc:language>en-US</dc:language>
  <cp:lastModifiedBy>xps</cp:lastModifiedBy>
  <dcterms:modified xsi:type="dcterms:W3CDTF">2015-10-31T20:02:05Z</dcterms:modified>
  <cp:revision>53</cp:revision>
  <dc:subject/>
  <dc:title>Μ.Ε.Κ.  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Προβολή στην οθόνη (16:9)</vt:lpwstr>
  </property>
  <property fmtid="{D5CDD505-2E9C-101B-9397-08002B2CF9AE}" pid="4" name="Slides">
    <vt:r8>17</vt:r8>
  </property>
</Properties>
</file>