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13.png" ContentType="image/png"/>
  <Override PartName="/ppt/media/image12.jpeg" ContentType="image/jpeg"/>
  <Override PartName="/ppt/media/image8.png" ContentType="image/png"/>
  <Override PartName="/ppt/media/image7.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png" ContentType="image/png"/>
  <Override PartName="/ppt/media/image9.jpeg" ContentType="image/jpeg"/>
  <Override PartName="/ppt/media/image3.png" ContentType="image/png"/>
  <Override PartName="/ppt/media/image4.png" ContentType="image/png"/>
  <Override PartName="/ppt/media/image5.png" ContentType="image/png"/>
  <Override PartName="/ppt/media/image10.png" ContentType="image/png"/>
  <Override PartName="/ppt/media/image6.png" ContentType="image/png"/>
  <Override PartName="/ppt/media/image11.png" ContentType="image/png"/>
  <Override PartName="/ppt/presProps.xml" ContentType="application/vnd.openxmlformats-officedocument.presentationml.presPro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4.xml.rels" ContentType="application/vnd.openxmlformats-package.relationships+xml"/>
  <Override PartName="/ppt/slides/_rels/slide47.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48.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41.xml.rels" ContentType="application/vnd.openxmlformats-package.relationships+xml"/>
  <Override PartName="/ppt/slides/_rels/slide34.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25.xml.rels" ContentType="application/vnd.openxmlformats-package.relationships+xml"/>
  <Override PartName="/ppt/slides/_rels/slide46.xml.rels" ContentType="application/vnd.openxmlformats-package.relationships+xml"/>
  <Override PartName="/ppt/slides/_rels/slide30.xml.rels" ContentType="application/vnd.openxmlformats-package.relationships+xml"/>
  <Override PartName="/ppt/slides/_rels/slide45.xml.rels" ContentType="application/vnd.openxmlformats-package.relationships+xml"/>
  <Override PartName="/ppt/slides/_rels/slide14.xml.rels" ContentType="application/vnd.openxmlformats-package.relationships+xml"/>
  <Override PartName="/ppt/slides/_rels/slide29.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15.xml.rels" ContentType="application/vnd.openxmlformats-package.relationships+xml"/>
  <Override PartName="/ppt/slides/_rels/slide31.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28.xml.rels" ContentType="application/vnd.openxmlformats-package.relationships+xml"/>
  <Override PartName="/ppt/slides/_rels/slide44.xml.rels" ContentType="application/vnd.openxmlformats-package.relationships+xml"/>
  <Override PartName="/ppt/slides/_rels/slide2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43.xml.rels" ContentType="application/vnd.openxmlformats-package.relationships+xml"/>
  <Override PartName="/ppt/slides/_rels/slide2.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3.xml" ContentType="application/vnd.openxmlformats-officedocument.presentationml.slide+xml"/>
  <Override PartName="/ppt/slides/slide45.xml" ContentType="application/vnd.openxmlformats-officedocument.presentationml.slide+xml"/>
  <Override PartName="/ppt/slides/slide34.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41.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9144000" cy="51435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D7D8384D-2EA4-4727-A3F5-B4FA01303F87}"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9" name="PlaceHolder 2"/>
          <p:cNvSpPr>
            <a:spLocks noGrp="1"/>
          </p:cNvSpPr>
          <p:nvPr>
            <p:ph/>
          </p:nvPr>
        </p:nvSpPr>
        <p:spPr>
          <a:xfrm>
            <a:off x="457200" y="55548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0" name="PlaceHolder 3"/>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5C6D5DFA-E098-4CBE-92E5-4E128FDC6954}"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2"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3"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4"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5" name="PlaceHolder 5"/>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8B1310F9-7176-491B-A3AE-D66D448ADD6A}"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7" name="PlaceHolder 2"/>
          <p:cNvSpPr>
            <a:spLocks noGrp="1"/>
          </p:cNvSpPr>
          <p:nvPr>
            <p:ph/>
          </p:nvPr>
        </p:nvSpPr>
        <p:spPr>
          <a:xfrm>
            <a:off x="45720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8" name="PlaceHolder 3"/>
          <p:cNvSpPr>
            <a:spLocks noGrp="1"/>
          </p:cNvSpPr>
          <p:nvPr>
            <p:ph/>
          </p:nvPr>
        </p:nvSpPr>
        <p:spPr>
          <a:xfrm>
            <a:off x="323964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9" name="PlaceHolder 4"/>
          <p:cNvSpPr>
            <a:spLocks noGrp="1"/>
          </p:cNvSpPr>
          <p:nvPr>
            <p:ph/>
          </p:nvPr>
        </p:nvSpPr>
        <p:spPr>
          <a:xfrm>
            <a:off x="602208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0" name="PlaceHolder 5"/>
          <p:cNvSpPr>
            <a:spLocks noGrp="1"/>
          </p:cNvSpPr>
          <p:nvPr>
            <p:ph/>
          </p:nvPr>
        </p:nvSpPr>
        <p:spPr>
          <a:xfrm>
            <a:off x="45720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1" name="PlaceHolder 6"/>
          <p:cNvSpPr>
            <a:spLocks noGrp="1"/>
          </p:cNvSpPr>
          <p:nvPr>
            <p:ph/>
          </p:nvPr>
        </p:nvSpPr>
        <p:spPr>
          <a:xfrm>
            <a:off x="323964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2" name="PlaceHolder 7"/>
          <p:cNvSpPr>
            <a:spLocks noGrp="1"/>
          </p:cNvSpPr>
          <p:nvPr>
            <p:ph/>
          </p:nvPr>
        </p:nvSpPr>
        <p:spPr>
          <a:xfrm>
            <a:off x="602208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4D0970E0-B4A8-4F2F-B5A2-EEF384014F41}"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49" name="PlaceHolder 2"/>
          <p:cNvSpPr>
            <a:spLocks noGrp="1"/>
          </p:cNvSpPr>
          <p:nvPr>
            <p:ph type="subTitle"/>
          </p:nvPr>
        </p:nvSpPr>
        <p:spPr>
          <a:xfrm>
            <a:off x="457200" y="555480"/>
            <a:ext cx="8229240" cy="418752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1" name="PlaceHolder 2"/>
          <p:cNvSpPr>
            <a:spLocks noGrp="1"/>
          </p:cNvSpPr>
          <p:nvPr>
            <p:ph/>
          </p:nvPr>
        </p:nvSpPr>
        <p:spPr>
          <a:xfrm>
            <a:off x="457200" y="555480"/>
            <a:ext cx="822924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3"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4"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0520"/>
            <a:ext cx="8229240" cy="16682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8"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9"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0"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8" name="PlaceHolder 2"/>
          <p:cNvSpPr>
            <a:spLocks noGrp="1"/>
          </p:cNvSpPr>
          <p:nvPr>
            <p:ph type="subTitle"/>
          </p:nvPr>
        </p:nvSpPr>
        <p:spPr>
          <a:xfrm>
            <a:off x="457200" y="555480"/>
            <a:ext cx="8229240" cy="418752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A0F254C4-6321-4526-BCBB-FC3F4BE730FC}"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62"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3"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4" name="PlaceHolder 4"/>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66"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7"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8" name="PlaceHolder 4"/>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0" name="PlaceHolder 2"/>
          <p:cNvSpPr>
            <a:spLocks noGrp="1"/>
          </p:cNvSpPr>
          <p:nvPr>
            <p:ph/>
          </p:nvPr>
        </p:nvSpPr>
        <p:spPr>
          <a:xfrm>
            <a:off x="457200" y="55548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1" name="PlaceHolder 3"/>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3"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4"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5"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6" name="PlaceHolder 5"/>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8" name="PlaceHolder 2"/>
          <p:cNvSpPr>
            <a:spLocks noGrp="1"/>
          </p:cNvSpPr>
          <p:nvPr>
            <p:ph/>
          </p:nvPr>
        </p:nvSpPr>
        <p:spPr>
          <a:xfrm>
            <a:off x="45720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9" name="PlaceHolder 3"/>
          <p:cNvSpPr>
            <a:spLocks noGrp="1"/>
          </p:cNvSpPr>
          <p:nvPr>
            <p:ph/>
          </p:nvPr>
        </p:nvSpPr>
        <p:spPr>
          <a:xfrm>
            <a:off x="323964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0" name="PlaceHolder 4"/>
          <p:cNvSpPr>
            <a:spLocks noGrp="1"/>
          </p:cNvSpPr>
          <p:nvPr>
            <p:ph/>
          </p:nvPr>
        </p:nvSpPr>
        <p:spPr>
          <a:xfrm>
            <a:off x="602208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1" name="PlaceHolder 5"/>
          <p:cNvSpPr>
            <a:spLocks noGrp="1"/>
          </p:cNvSpPr>
          <p:nvPr>
            <p:ph/>
          </p:nvPr>
        </p:nvSpPr>
        <p:spPr>
          <a:xfrm>
            <a:off x="45720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2" name="PlaceHolder 6"/>
          <p:cNvSpPr>
            <a:spLocks noGrp="1"/>
          </p:cNvSpPr>
          <p:nvPr>
            <p:ph/>
          </p:nvPr>
        </p:nvSpPr>
        <p:spPr>
          <a:xfrm>
            <a:off x="323964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3" name="PlaceHolder 7"/>
          <p:cNvSpPr>
            <a:spLocks noGrp="1"/>
          </p:cNvSpPr>
          <p:nvPr>
            <p:ph/>
          </p:nvPr>
        </p:nvSpPr>
        <p:spPr>
          <a:xfrm>
            <a:off x="602208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0" name="PlaceHolder 2"/>
          <p:cNvSpPr>
            <a:spLocks noGrp="1"/>
          </p:cNvSpPr>
          <p:nvPr>
            <p:ph/>
          </p:nvPr>
        </p:nvSpPr>
        <p:spPr>
          <a:xfrm>
            <a:off x="457200" y="555480"/>
            <a:ext cx="822924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5EC3453F-686C-4E9B-AAD3-BCD9AC00751A}"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2"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3"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D9E4C411-3BAA-4002-B2A1-E73AAD24FE72}"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DBAAEAD7-F5E9-470B-ACEE-B2784B875E5E}"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0520"/>
            <a:ext cx="8229240" cy="16682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29126236-CEA8-453F-AD74-A3E13B598501}"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7"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8"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9"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C09D46A4-0578-4C9C-B9F9-5AB1A1F9CE67}"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1"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2"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3" name="PlaceHolder 4"/>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45D34CDF-63BE-4DDA-B8E9-978C9529007B}"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5"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6"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7" name="PlaceHolder 4"/>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D74CF5C9-F738-41E3-AEF0-0CA835739098}"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aa2d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0" name="6 - Ελεύθερη σχεδίαση"/>
          <p:cNvSpPr/>
          <p:nvPr/>
        </p:nvSpPr>
        <p:spPr>
          <a:xfrm>
            <a:off x="-9360" y="-5400"/>
            <a:ext cx="9162720" cy="78084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1" name="7 - Ελεύθερη σχεδίαση"/>
          <p:cNvSpPr/>
          <p:nvPr/>
        </p:nvSpPr>
        <p:spPr>
          <a:xfrm>
            <a:off x="4381560" y="-5400"/>
            <a:ext cx="4762080" cy="47844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2" name="PlaceHolder 1"/>
          <p:cNvSpPr>
            <a:spLocks noGrp="1"/>
          </p:cNvSpPr>
          <p:nvPr>
            <p:ph type="title"/>
          </p:nvPr>
        </p:nvSpPr>
        <p:spPr>
          <a:xfrm>
            <a:off x="533520" y="1028880"/>
            <a:ext cx="7851240" cy="1371240"/>
          </a:xfrm>
          <a:prstGeom prst="rect">
            <a:avLst/>
          </a:prstGeom>
          <a:noFill/>
          <a:ln w="0">
            <a:noFill/>
          </a:ln>
        </p:spPr>
        <p:txBody>
          <a:bodyPr lIns="90000" rIns="18360" tIns="0" bIns="0" anchor="b">
            <a:normAutofit fontScale="82000"/>
          </a:bodyPr>
          <a:p>
            <a:pPr indent="0" algn="r">
              <a:lnSpc>
                <a:spcPct val="100000"/>
              </a:lnSpc>
              <a:buNone/>
            </a:pPr>
            <a:r>
              <a:rPr b="1" lang="el-GR" sz="5600" spc="-1" strike="noStrike">
                <a:solidFill>
                  <a:srgbClr val="50e0ea"/>
                </a:solidFill>
                <a:latin typeface="Calibri"/>
              </a:rPr>
              <a:t>Kλικ για επεξεργασία του τίτλου</a:t>
            </a:r>
            <a:endParaRPr b="0" lang="el-GR" sz="5600" spc="-1" strike="noStrike">
              <a:solidFill>
                <a:srgbClr val="ffffff"/>
              </a:solidFill>
              <a:latin typeface="Constantia"/>
            </a:endParaRPr>
          </a:p>
        </p:txBody>
      </p:sp>
      <p:sp>
        <p:nvSpPr>
          <p:cNvPr id="3" name="PlaceHolder 2"/>
          <p:cNvSpPr>
            <a:spLocks noGrp="1"/>
          </p:cNvSpPr>
          <p:nvPr>
            <p:ph type="dt" idx="1"/>
          </p:nvPr>
        </p:nvSpPr>
        <p:spPr>
          <a:xfrm>
            <a:off x="457200" y="4767120"/>
            <a:ext cx="2133360" cy="273600"/>
          </a:xfrm>
          <a:prstGeom prst="rect">
            <a:avLst/>
          </a:prstGeom>
          <a:noFill/>
          <a:ln w="0">
            <a:noFill/>
          </a:ln>
        </p:spPr>
        <p:txBody>
          <a:bodyPr lIns="0" rIns="0" tIns="0" bIns="0" anchor="b">
            <a:noAutofit/>
          </a:bodyPr>
          <a:lstStyle>
            <a:lvl1pPr indent="0">
              <a:lnSpc>
                <a:spcPct val="100000"/>
              </a:lnSpc>
              <a:buNone/>
              <a:defRPr b="0" lang="el-GR" sz="1200" spc="-1" strike="noStrike">
                <a:solidFill>
                  <a:srgbClr val="d1eaed"/>
                </a:solidFill>
                <a:latin typeface="Constantia"/>
              </a:defRPr>
            </a:lvl1pPr>
          </a:lstStyle>
          <a:p>
            <a:pPr indent="0">
              <a:lnSpc>
                <a:spcPct val="100000"/>
              </a:lnSpc>
              <a:buNone/>
            </a:pPr>
            <a:r>
              <a:rPr b="0" lang="el-GR" sz="1200" spc="-1" strike="noStrike">
                <a:solidFill>
                  <a:srgbClr val="d1eaed"/>
                </a:solidFill>
                <a:latin typeface="Constantia"/>
              </a:rPr>
              <a:t>&lt;date/time&gt;</a:t>
            </a:r>
            <a:endParaRPr b="0" lang="en-US" sz="1200" spc="-1" strike="noStrike">
              <a:solidFill>
                <a:srgbClr val="000000"/>
              </a:solidFill>
              <a:latin typeface="Times New Roman"/>
            </a:endParaRPr>
          </a:p>
        </p:txBody>
      </p:sp>
      <p:sp>
        <p:nvSpPr>
          <p:cNvPr id="4" name="PlaceHolder 3"/>
          <p:cNvSpPr>
            <a:spLocks noGrp="1"/>
          </p:cNvSpPr>
          <p:nvPr>
            <p:ph type="ftr" idx="2"/>
          </p:nvPr>
        </p:nvSpPr>
        <p:spPr>
          <a:xfrm>
            <a:off x="2666880" y="4767120"/>
            <a:ext cx="3352320" cy="273600"/>
          </a:xfrm>
          <a:prstGeom prst="rect">
            <a:avLst/>
          </a:prstGeom>
          <a:noFill/>
          <a:ln w="0">
            <a:noFill/>
          </a:ln>
        </p:spPr>
        <p:txBody>
          <a:bodyPr lIns="0" rIns="0" tIns="0" bIns="0" anchor="b">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5" name="PlaceHolder 4"/>
          <p:cNvSpPr>
            <a:spLocks noGrp="1"/>
          </p:cNvSpPr>
          <p:nvPr>
            <p:ph type="sldNum" idx="3"/>
          </p:nvPr>
        </p:nvSpPr>
        <p:spPr>
          <a:xfrm>
            <a:off x="7924680" y="4767120"/>
            <a:ext cx="761760" cy="273600"/>
          </a:xfrm>
          <a:prstGeom prst="rect">
            <a:avLst/>
          </a:prstGeom>
          <a:noFill/>
          <a:ln w="0">
            <a:noFill/>
          </a:ln>
        </p:spPr>
        <p:txBody>
          <a:bodyPr lIns="0" rIns="0" tIns="0" bIns="0" anchor="b">
            <a:noAutofit/>
          </a:bodyPr>
          <a:lstStyle>
            <a:lvl1pPr indent="0" algn="r">
              <a:lnSpc>
                <a:spcPct val="100000"/>
              </a:lnSpc>
              <a:buNone/>
              <a:defRPr b="0" lang="el-GR" sz="1200" spc="-1" strike="noStrike">
                <a:solidFill>
                  <a:srgbClr val="d1eaed"/>
                </a:solidFill>
                <a:latin typeface="Constantia"/>
              </a:defRPr>
            </a:lvl1pPr>
          </a:lstStyle>
          <a:p>
            <a:pPr indent="0" algn="r">
              <a:lnSpc>
                <a:spcPct val="100000"/>
              </a:lnSpc>
              <a:buNone/>
            </a:pPr>
            <a:fld id="{339416A0-4D15-42FC-BB4D-80575205E163}" type="slidenum">
              <a:rPr b="0" lang="el-GR" sz="1200" spc="-1" strike="noStrike">
                <a:solidFill>
                  <a:srgbClr val="d1eaed"/>
                </a:solidFill>
                <a:latin typeface="Constantia"/>
              </a:rPr>
              <a:t>&lt;number&gt;</a:t>
            </a:fld>
            <a:endParaRPr b="0" lang="en-US" sz="1200" spc="-1" strike="noStrike">
              <a:solidFill>
                <a:srgbClr val="000000"/>
              </a:solidFill>
              <a:latin typeface="Times New Roman"/>
            </a:endParaRPr>
          </a:p>
        </p:txBody>
      </p:sp>
      <p:sp>
        <p:nvSpPr>
          <p:cNvPr id="6" name="PlaceHolder 5"/>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2600" spc="-1" strike="noStrike">
                <a:solidFill>
                  <a:srgbClr val="ffffff"/>
                </a:solidFill>
                <a:latin typeface="Calibri"/>
              </a:rPr>
              <a:t>Click to edit the outline text format</a:t>
            </a:r>
            <a:endParaRPr b="0" lang="el-GR" sz="2600" spc="-1" strike="noStrike">
              <a:solidFill>
                <a:srgbClr val="ffffff"/>
              </a:solidFill>
              <a:latin typeface="Calibri"/>
            </a:endParaRPr>
          </a:p>
          <a:p>
            <a:pPr lvl="1" marL="864000" indent="-324000">
              <a:spcBef>
                <a:spcPts val="1134"/>
              </a:spcBef>
              <a:buClr>
                <a:srgbClr val="000000"/>
              </a:buClr>
              <a:buSzPct val="75000"/>
              <a:buFont typeface="Symbol" charset="2"/>
              <a:buChar char=""/>
            </a:pPr>
            <a:r>
              <a:rPr b="0" lang="el-GR" sz="2100" spc="-1" strike="noStrike">
                <a:solidFill>
                  <a:srgbClr val="ffffff"/>
                </a:solidFill>
                <a:latin typeface="Calibri"/>
              </a:rPr>
              <a:t>Second Outline Level</a:t>
            </a:r>
            <a:endParaRPr b="0" lang="el-GR" sz="2100" spc="-1" strike="noStrike">
              <a:solidFill>
                <a:srgbClr val="ffffff"/>
              </a:solidFill>
              <a:latin typeface="Calibri"/>
            </a:endParaRPr>
          </a:p>
          <a:p>
            <a:pPr lvl="2" marL="1296000" indent="-288000">
              <a:spcBef>
                <a:spcPts val="850"/>
              </a:spcBef>
              <a:buClr>
                <a:srgbClr val="000000"/>
              </a:buClr>
              <a:buSzPct val="45000"/>
              <a:buFont typeface="Wingdings" charset="2"/>
              <a:buChar char=""/>
            </a:pPr>
            <a:r>
              <a:rPr b="0" lang="el-GR" sz="2000" spc="-1" strike="noStrike">
                <a:solidFill>
                  <a:srgbClr val="ffffff"/>
                </a:solidFill>
                <a:latin typeface="Calibri"/>
              </a:rPr>
              <a:t>Third Outline Level</a:t>
            </a:r>
            <a:endParaRPr b="0" lang="el-GR" sz="2000" spc="-1" strike="noStrike">
              <a:solidFill>
                <a:srgbClr val="ffffff"/>
              </a:solidFill>
              <a:latin typeface="Calibri"/>
            </a:endParaRPr>
          </a:p>
          <a:p>
            <a:pPr lvl="3" marL="1728000" indent="-216000">
              <a:spcBef>
                <a:spcPts val="567"/>
              </a:spcBef>
              <a:buClr>
                <a:srgbClr val="000000"/>
              </a:buClr>
              <a:buSzPct val="75000"/>
              <a:buFont typeface="Symbol" charset="2"/>
              <a:buChar char=""/>
            </a:pPr>
            <a:r>
              <a:rPr b="0" lang="el-GR" sz="2000" spc="-1" strike="noStrike">
                <a:solidFill>
                  <a:srgbClr val="ffffff"/>
                </a:solidFill>
                <a:latin typeface="Calibri"/>
              </a:rPr>
              <a:t>Fourth Outline Level</a:t>
            </a:r>
            <a:endParaRPr b="0" lang="el-GR" sz="2000" spc="-1" strike="noStrike">
              <a:solidFill>
                <a:srgbClr val="ffffff"/>
              </a:solidFill>
              <a:latin typeface="Calibri"/>
            </a:endParaRPr>
          </a:p>
          <a:p>
            <a:pPr lvl="4" marL="2160000" indent="-216000">
              <a:spcBef>
                <a:spcPts val="283"/>
              </a:spcBef>
              <a:buClr>
                <a:srgbClr val="000000"/>
              </a:buClr>
              <a:buSzPct val="45000"/>
              <a:buFont typeface="Wingdings" charset="2"/>
              <a:buChar char=""/>
            </a:pPr>
            <a:r>
              <a:rPr b="0" lang="el-GR" sz="2000" spc="-1" strike="noStrike">
                <a:solidFill>
                  <a:srgbClr val="ffffff"/>
                </a:solidFill>
                <a:latin typeface="Calibri"/>
              </a:rPr>
              <a:t>Fifth Outline Level</a:t>
            </a:r>
            <a:endParaRPr b="0" lang="el-GR" sz="2000" spc="-1" strike="noStrike">
              <a:solidFill>
                <a:srgbClr val="ffffff"/>
              </a:solidFill>
              <a:latin typeface="Calibri"/>
            </a:endParaRPr>
          </a:p>
          <a:p>
            <a:pPr lvl="5" marL="2592000" indent="-216000">
              <a:spcBef>
                <a:spcPts val="283"/>
              </a:spcBef>
              <a:buClr>
                <a:srgbClr val="000000"/>
              </a:buClr>
              <a:buSzPct val="45000"/>
              <a:buFont typeface="Wingdings" charset="2"/>
              <a:buChar char=""/>
            </a:pPr>
            <a:r>
              <a:rPr b="0" lang="el-GR" sz="2000" spc="-1" strike="noStrike">
                <a:solidFill>
                  <a:srgbClr val="ffffff"/>
                </a:solidFill>
                <a:latin typeface="Calibri"/>
              </a:rPr>
              <a:t>Sixth Outline Level</a:t>
            </a:r>
            <a:endParaRPr b="0" lang="el-GR" sz="2000" spc="-1" strike="noStrike">
              <a:solidFill>
                <a:srgbClr val="ffffff"/>
              </a:solidFill>
              <a:latin typeface="Calibri"/>
            </a:endParaRPr>
          </a:p>
          <a:p>
            <a:pPr lvl="6" marL="3024000" indent="-216000">
              <a:spcBef>
                <a:spcPts val="283"/>
              </a:spcBef>
              <a:buClr>
                <a:srgbClr val="000000"/>
              </a:buClr>
              <a:buSzPct val="45000"/>
              <a:buFont typeface="Wingdings" charset="2"/>
              <a:buChar char=""/>
            </a:pPr>
            <a:r>
              <a:rPr b="0" lang="el-GR" sz="2000" spc="-1" strike="noStrike">
                <a:solidFill>
                  <a:srgbClr val="ffffff"/>
                </a:solidFill>
                <a:latin typeface="Calibri"/>
              </a:rPr>
              <a:t>Seventh Outline Level</a:t>
            </a:r>
            <a:endParaRPr b="0" lang="el-GR" sz="2000" spc="-1" strike="noStrike">
              <a:solidFill>
                <a:srgbClr val="ffffff"/>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772" sy="64772" algn="tl"/>
        </a:blipFill>
      </p:bgPr>
    </p:bg>
    <p:spTree>
      <p:nvGrpSpPr>
        <p:cNvPr id="1" name=""/>
        <p:cNvGrpSpPr/>
        <p:nvPr/>
      </p:nvGrpSpPr>
      <p:grpSpPr>
        <a:xfrm>
          <a:off x="0" y="0"/>
          <a:ext cx="0" cy="0"/>
          <a:chOff x="0" y="0"/>
          <a:chExt cx="0" cy="0"/>
        </a:xfrm>
      </p:grpSpPr>
      <p:sp>
        <p:nvSpPr>
          <p:cNvPr id="43" name="6 - Ελεύθερη σχεδίαση"/>
          <p:cNvSpPr/>
          <p:nvPr/>
        </p:nvSpPr>
        <p:spPr>
          <a:xfrm>
            <a:off x="-9360" y="-5400"/>
            <a:ext cx="9162720" cy="78084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44" name="7 - Ελεύθερη σχεδίαση"/>
          <p:cNvSpPr/>
          <p:nvPr/>
        </p:nvSpPr>
        <p:spPr>
          <a:xfrm>
            <a:off x="4381560" y="-5400"/>
            <a:ext cx="4762080" cy="47844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45" name="PlaceHolder 1"/>
          <p:cNvSpPr>
            <a:spLocks noGrp="1"/>
          </p:cNvSpPr>
          <p:nvPr>
            <p:ph type="title"/>
          </p:nvPr>
        </p:nvSpPr>
        <p:spPr>
          <a:xfrm>
            <a:off x="457200" y="-20520"/>
            <a:ext cx="8229240" cy="359640"/>
          </a:xfrm>
          <a:prstGeom prst="rect">
            <a:avLst/>
          </a:prstGeom>
          <a:noFill/>
          <a:ln w="0">
            <a:noFill/>
          </a:ln>
        </p:spPr>
        <p:txBody>
          <a:bodyPr lIns="90000" rIns="90000" tIns="45000" bIns="45000" anchor="t">
            <a:noAutofit/>
          </a:bodyPr>
          <a:p>
            <a:pPr indent="0" algn="ctr">
              <a:lnSpc>
                <a:spcPct val="100000"/>
              </a:lnSpc>
              <a:buNone/>
            </a:pPr>
            <a:r>
              <a:rPr b="0" lang="el-GR" sz="2300" spc="-1" strike="noStrike">
                <a:solidFill>
                  <a:srgbClr val="04617b"/>
                </a:solidFill>
                <a:latin typeface="Calibri"/>
              </a:rPr>
              <a:t>Ιστορική αναδρομή - Εισαγωγή</a:t>
            </a:r>
            <a:endParaRPr b="0" lang="el-GR" sz="2300" spc="-1" strike="noStrike">
              <a:solidFill>
                <a:srgbClr val="000000"/>
              </a:solidFill>
              <a:latin typeface="Constantia"/>
            </a:endParaRPr>
          </a:p>
        </p:txBody>
      </p:sp>
      <p:sp>
        <p:nvSpPr>
          <p:cNvPr id="46" name="PlaceHolder 2"/>
          <p:cNvSpPr>
            <a:spLocks noGrp="1"/>
          </p:cNvSpPr>
          <p:nvPr>
            <p:ph type="body"/>
          </p:nvPr>
        </p:nvSpPr>
        <p:spPr>
          <a:xfrm>
            <a:off x="457200" y="555480"/>
            <a:ext cx="8229240" cy="418752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l-GR" sz="2600" spc="-1" strike="noStrike">
                <a:solidFill>
                  <a:srgbClr val="000000"/>
                </a:solidFill>
                <a:latin typeface="Calibri"/>
              </a:rPr>
              <a:t>Kλικ για επεξεργασία των στυλ του υποδείγματος</a:t>
            </a:r>
            <a:endParaRPr b="0" lang="el-GR" sz="2600" spc="-1" strike="noStrike">
              <a:solidFill>
                <a:srgbClr val="000000"/>
              </a:solidFill>
              <a:latin typeface="Calibri"/>
            </a:endParaRPr>
          </a:p>
          <a:p>
            <a:pPr lvl="1" marL="640080" indent="-246960">
              <a:lnSpc>
                <a:spcPct val="100000"/>
              </a:lnSpc>
              <a:spcBef>
                <a:spcPts val="479"/>
              </a:spcBef>
              <a:buClr>
                <a:srgbClr val="0f6fc6"/>
              </a:buClr>
              <a:buSzPct val="85000"/>
              <a:buFont typeface="Wingdings 2" charset="2"/>
              <a:buChar char=""/>
            </a:pPr>
            <a:r>
              <a:rPr b="0" lang="el-GR" sz="2400" spc="-1" strike="noStrike">
                <a:solidFill>
                  <a:srgbClr val="000000"/>
                </a:solidFill>
                <a:latin typeface="Calibri"/>
              </a:rPr>
              <a:t>Δεύτερου επιπέδου</a:t>
            </a:r>
            <a:endParaRPr b="0" lang="el-GR" sz="2400" spc="-1" strike="noStrike">
              <a:solidFill>
                <a:srgbClr val="000000"/>
              </a:solidFill>
              <a:latin typeface="Calibri"/>
            </a:endParaRPr>
          </a:p>
          <a:p>
            <a:pPr lvl="2" marL="914400" indent="-246960">
              <a:lnSpc>
                <a:spcPct val="100000"/>
              </a:lnSpc>
              <a:spcBef>
                <a:spcPts val="420"/>
              </a:spcBef>
              <a:buClr>
                <a:srgbClr val="009dd9"/>
              </a:buClr>
              <a:buSzPct val="70000"/>
              <a:buFont typeface="Wingdings 2" charset="2"/>
              <a:buChar char=""/>
            </a:pPr>
            <a:r>
              <a:rPr b="0" lang="el-GR" sz="2100" spc="-1" strike="noStrike">
                <a:solidFill>
                  <a:srgbClr val="000000"/>
                </a:solidFill>
                <a:latin typeface="Calibri"/>
              </a:rPr>
              <a:t>Τρίτου επιπέδου</a:t>
            </a:r>
            <a:endParaRPr b="0" lang="el-GR" sz="2100" spc="-1" strike="noStrike">
              <a:solidFill>
                <a:srgbClr val="000000"/>
              </a:solidFill>
              <a:latin typeface="Calibri"/>
            </a:endParaRPr>
          </a:p>
          <a:p>
            <a:pPr lvl="3" marL="1188720" indent="-210240">
              <a:lnSpc>
                <a:spcPct val="100000"/>
              </a:lnSpc>
              <a:spcBef>
                <a:spcPts val="400"/>
              </a:spcBef>
              <a:buClr>
                <a:srgbClr val="0bd0d9"/>
              </a:buClr>
              <a:buSzPct val="65000"/>
              <a:buFont typeface="Wingdings 2" charset="2"/>
              <a:buChar char=""/>
            </a:pPr>
            <a:r>
              <a:rPr b="0" lang="el-GR" sz="2000" spc="-1" strike="noStrike">
                <a:solidFill>
                  <a:srgbClr val="000000"/>
                </a:solidFill>
                <a:latin typeface="Calibri"/>
              </a:rPr>
              <a:t>Τέταρτου επιπέδου</a:t>
            </a:r>
            <a:endParaRPr b="0" lang="el-GR" sz="2000" spc="-1" strike="noStrike">
              <a:solidFill>
                <a:srgbClr val="000000"/>
              </a:solidFill>
              <a:latin typeface="Calibri"/>
            </a:endParaRPr>
          </a:p>
          <a:p>
            <a:pPr lvl="4" marL="1463040" indent="-210240">
              <a:lnSpc>
                <a:spcPct val="100000"/>
              </a:lnSpc>
              <a:spcBef>
                <a:spcPts val="400"/>
              </a:spcBef>
              <a:buClr>
                <a:srgbClr val="10cf9b"/>
              </a:buClr>
              <a:buSzPct val="65000"/>
              <a:buFont typeface="Wingdings 2" charset="2"/>
              <a:buChar char=""/>
            </a:pPr>
            <a:r>
              <a:rPr b="0" lang="el-GR" sz="2000" spc="-1" strike="noStrike">
                <a:solidFill>
                  <a:srgbClr val="000000"/>
                </a:solidFill>
                <a:latin typeface="Calibri"/>
              </a:rPr>
              <a:t>Πέμπτου επιπέδου</a:t>
            </a:r>
            <a:endParaRPr b="0" lang="el-GR" sz="2000" spc="-1" strike="noStrike">
              <a:solidFill>
                <a:srgbClr val="000000"/>
              </a:solidFill>
              <a:latin typeface="Calibri"/>
            </a:endParaRPr>
          </a:p>
        </p:txBody>
      </p:sp>
      <p:sp>
        <p:nvSpPr>
          <p:cNvPr id="47" name="6 - TextBox"/>
          <p:cNvSpPr/>
          <p:nvPr/>
        </p:nvSpPr>
        <p:spPr>
          <a:xfrm>
            <a:off x="467640" y="4875840"/>
            <a:ext cx="8208720" cy="272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200" spc="-1" strike="noStrike">
                <a:solidFill>
                  <a:srgbClr val="000000"/>
                </a:solidFill>
                <a:latin typeface="Constantia"/>
              </a:rPr>
              <a:t>Σαλής Αναστάσιος – Μηχανολόγος 1</a:t>
            </a:r>
            <a:r>
              <a:rPr b="0" i="1" lang="el-GR" sz="1200" spc="-1" strike="noStrike" baseline="30000">
                <a:solidFill>
                  <a:srgbClr val="000000"/>
                </a:solidFill>
                <a:latin typeface="Constantia"/>
              </a:rPr>
              <a:t>ου</a:t>
            </a:r>
            <a:r>
              <a:rPr b="0" i="1" lang="el-GR" sz="1200" spc="-1" strike="noStrike">
                <a:solidFill>
                  <a:srgbClr val="000000"/>
                </a:solidFill>
                <a:latin typeface="Constantia"/>
              </a:rPr>
              <a:t> ΕΠΑ.Λ.  Δράμας</a:t>
            </a:r>
            <a:endParaRPr b="0" lang="en-US"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4.png"/><Relationship Id="rId3" Type="http://schemas.openxmlformats.org/officeDocument/2006/relationships/image" Target="../media/image4.png"/><Relationship Id="rId4" Type="http://schemas.openxmlformats.org/officeDocument/2006/relationships/image" Target="../media/image4.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6.png"/><Relationship Id="rId3" Type="http://schemas.openxmlformats.org/officeDocument/2006/relationships/image" Target="../media/image6.png"/><Relationship Id="rId4" Type="http://schemas.openxmlformats.org/officeDocument/2006/relationships/image" Target="../media/image6.png"/><Relationship Id="rId5" Type="http://schemas.openxmlformats.org/officeDocument/2006/relationships/image" Target="../media/image6.png"/><Relationship Id="rId6" Type="http://schemas.openxmlformats.org/officeDocument/2006/relationships/image" Target="../media/image6.png"/><Relationship Id="rId7"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4.png"/><Relationship Id="rId3" Type="http://schemas.openxmlformats.org/officeDocument/2006/relationships/image" Target="../media/image4.png"/><Relationship Id="rId4" Type="http://schemas.openxmlformats.org/officeDocument/2006/relationships/image" Target="../media/image4.png"/><Relationship Id="rId5" Type="http://schemas.openxmlformats.org/officeDocument/2006/relationships/image" Target="../media/image4.png"/><Relationship Id="rId6" Type="http://schemas.openxmlformats.org/officeDocument/2006/relationships/image" Target="../media/image4.png"/><Relationship Id="rId7"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9.jpeg"/><Relationship Id="rId3"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0.png"/><Relationship Id="rId3" Type="http://schemas.openxmlformats.org/officeDocument/2006/relationships/image" Target="../media/image10.png"/><Relationship Id="rId4" Type="http://schemas.openxmlformats.org/officeDocument/2006/relationships/image" Target="../media/image10.png"/><Relationship Id="rId5"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jpe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4.png"/><Relationship Id="rId3" Type="http://schemas.openxmlformats.org/officeDocument/2006/relationships/image" Target="../media/image14.png"/><Relationship Id="rId4" Type="http://schemas.openxmlformats.org/officeDocument/2006/relationships/image" Target="../media/image14.png"/><Relationship Id="rId5" Type="http://schemas.openxmlformats.org/officeDocument/2006/relationships/image" Target="../media/image14.png"/><Relationship Id="rId6" Type="http://schemas.openxmlformats.org/officeDocument/2006/relationships/image" Target="../media/image14.png"/><Relationship Id="rId7"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6.png"/><Relationship Id="rId3" Type="http://schemas.openxmlformats.org/officeDocument/2006/relationships/image" Target="../media/image16.png"/><Relationship Id="rId4" Type="http://schemas.openxmlformats.org/officeDocument/2006/relationships/image" Target="../media/image16.png"/><Relationship Id="rId5" Type="http://schemas.openxmlformats.org/officeDocument/2006/relationships/image" Target="../media/image16.png"/><Relationship Id="rId6" Type="http://schemas.openxmlformats.org/officeDocument/2006/relationships/image" Target="../media/image16.png"/><Relationship Id="rId7"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7.png"/><Relationship Id="rId3"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533520" y="339480"/>
            <a:ext cx="7851240" cy="935640"/>
          </a:xfrm>
          <a:prstGeom prst="rect">
            <a:avLst/>
          </a:prstGeom>
          <a:noFill/>
          <a:ln w="0">
            <a:noFill/>
          </a:ln>
        </p:spPr>
        <p:txBody>
          <a:bodyPr lIns="90000" rIns="18360" tIns="0" bIns="0" anchor="b">
            <a:normAutofit/>
          </a:bodyPr>
          <a:p>
            <a:pPr indent="0" algn="ctr">
              <a:lnSpc>
                <a:spcPct val="100000"/>
              </a:lnSpc>
              <a:buNone/>
            </a:pPr>
            <a:r>
              <a:rPr b="1" lang="el-GR" sz="5600" spc="-1" strike="noStrike">
                <a:solidFill>
                  <a:srgbClr val="50e0ea"/>
                </a:solidFill>
                <a:latin typeface="Calibri"/>
              </a:rPr>
              <a:t>Μ.Ε.Κ.  Ι</a:t>
            </a:r>
            <a:endParaRPr b="0" lang="el-GR" sz="5600" spc="-1" strike="noStrike">
              <a:solidFill>
                <a:srgbClr val="ffffff"/>
              </a:solidFill>
              <a:latin typeface="Constantia"/>
            </a:endParaRPr>
          </a:p>
        </p:txBody>
      </p:sp>
      <p:sp>
        <p:nvSpPr>
          <p:cNvPr id="85" name="PlaceHolder 2"/>
          <p:cNvSpPr>
            <a:spLocks noGrp="1"/>
          </p:cNvSpPr>
          <p:nvPr>
            <p:ph type="subTitle"/>
          </p:nvPr>
        </p:nvSpPr>
        <p:spPr>
          <a:xfrm>
            <a:off x="533520" y="1131480"/>
            <a:ext cx="7854480" cy="2376000"/>
          </a:xfrm>
          <a:prstGeom prst="rect">
            <a:avLst/>
          </a:prstGeom>
          <a:noFill/>
          <a:ln w="0">
            <a:noFill/>
          </a:ln>
        </p:spPr>
        <p:txBody>
          <a:bodyPr lIns="0" rIns="18360" tIns="45000" bIns="45000" anchor="t">
            <a:normAutofit/>
          </a:bodyPr>
          <a:p>
            <a:pPr indent="0" algn="r">
              <a:lnSpc>
                <a:spcPct val="150000"/>
              </a:lnSpc>
              <a:spcBef>
                <a:spcPts val="799"/>
              </a:spcBef>
              <a:buNone/>
              <a:tabLst>
                <a:tab algn="l" pos="0"/>
              </a:tabLst>
            </a:pPr>
            <a:r>
              <a:rPr b="0" lang="el-GR" sz="4000" spc="-1" strike="noStrike">
                <a:solidFill>
                  <a:srgbClr val="ffffff"/>
                </a:solidFill>
                <a:latin typeface="Calibri"/>
              </a:rPr>
              <a:t>Κεφάλαιο  4</a:t>
            </a:r>
            <a:endParaRPr b="0" lang="en-US" sz="4000" spc="-1" strike="noStrike">
              <a:solidFill>
                <a:srgbClr val="000000"/>
              </a:solidFill>
              <a:latin typeface="Arial"/>
            </a:endParaRPr>
          </a:p>
          <a:p>
            <a:pPr indent="0" algn="ctr">
              <a:lnSpc>
                <a:spcPct val="100000"/>
              </a:lnSpc>
              <a:spcBef>
                <a:spcPts val="799"/>
              </a:spcBef>
              <a:buNone/>
              <a:tabLst>
                <a:tab algn="l" pos="0"/>
              </a:tabLst>
            </a:pPr>
            <a:r>
              <a:rPr b="1" lang="el-GR" sz="4000" spc="-1" strike="noStrike">
                <a:solidFill>
                  <a:schemeClr val="accent5">
                    <a:lumMod val="20000"/>
                    <a:lumOff val="80000"/>
                  </a:schemeClr>
                </a:solidFill>
                <a:latin typeface="Calibri"/>
              </a:rPr>
              <a:t>Συστήματα Ανάφλεξης</a:t>
            </a:r>
            <a:endParaRPr b="0" lang="en-US" sz="4000" spc="-1" strike="noStrike">
              <a:solidFill>
                <a:srgbClr val="000000"/>
              </a:solidFill>
              <a:latin typeface="Arial"/>
            </a:endParaRPr>
          </a:p>
        </p:txBody>
      </p:sp>
      <p:sp>
        <p:nvSpPr>
          <p:cNvPr id="86" name="3 - TextBox"/>
          <p:cNvSpPr/>
          <p:nvPr/>
        </p:nvSpPr>
        <p:spPr>
          <a:xfrm>
            <a:off x="611640" y="3579840"/>
            <a:ext cx="7920360" cy="1247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400" spc="-1" strike="noStrike">
                <a:solidFill>
                  <a:srgbClr val="ffffff"/>
                </a:solidFill>
                <a:latin typeface="Constantia"/>
              </a:rPr>
              <a:t>ΣΑΛΗΣ  ΑΝΑΣΤΑΣΙΟΣ</a:t>
            </a:r>
            <a:endParaRPr b="0" lang="en-US" sz="2400" spc="-1" strike="noStrike">
              <a:solidFill>
                <a:srgbClr val="000000"/>
              </a:solidFill>
              <a:latin typeface="Arial"/>
            </a:endParaRPr>
          </a:p>
          <a:p>
            <a:pPr algn="ctr">
              <a:lnSpc>
                <a:spcPct val="100000"/>
              </a:lnSpc>
            </a:pPr>
            <a:r>
              <a:rPr b="1" lang="en-US" sz="1800" spc="-1" strike="noStrike">
                <a:solidFill>
                  <a:srgbClr val="f2f2f2"/>
                </a:solidFill>
                <a:latin typeface="Constantia"/>
              </a:rPr>
              <a:t>MSc in Management and Information Systems</a:t>
            </a:r>
            <a:endParaRPr b="0" lang="en-US" sz="1800" spc="-1" strike="noStrike">
              <a:solidFill>
                <a:srgbClr val="000000"/>
              </a:solidFill>
              <a:latin typeface="Arial"/>
            </a:endParaRPr>
          </a:p>
          <a:p>
            <a:pPr algn="ctr">
              <a:lnSpc>
                <a:spcPct val="100000"/>
              </a:lnSpc>
            </a:pPr>
            <a:r>
              <a:rPr b="0" lang="el-GR" sz="1800" spc="-1" strike="noStrike">
                <a:solidFill>
                  <a:srgbClr val="ffffff"/>
                </a:solidFill>
                <a:latin typeface="Constantia"/>
              </a:rPr>
              <a:t>Μηχανολόγος</a:t>
            </a:r>
            <a:endParaRPr b="0" lang="en-US" sz="1800" spc="-1" strike="noStrike">
              <a:solidFill>
                <a:srgbClr val="000000"/>
              </a:solidFill>
              <a:latin typeface="Arial"/>
            </a:endParaRPr>
          </a:p>
          <a:p>
            <a:pPr algn="ctr">
              <a:lnSpc>
                <a:spcPct val="100000"/>
              </a:lnSpc>
            </a:pPr>
            <a:r>
              <a:rPr b="0" lang="el-GR" sz="1600" spc="-1" strike="noStrike">
                <a:solidFill>
                  <a:srgbClr val="ffffff"/>
                </a:solidFill>
                <a:latin typeface="Constantia"/>
              </a:rPr>
              <a:t>Εκπαιδευτικός  1</a:t>
            </a:r>
            <a:r>
              <a:rPr b="0" lang="el-GR" sz="1600" spc="-1" strike="noStrike" baseline="30000">
                <a:solidFill>
                  <a:srgbClr val="ffffff"/>
                </a:solidFill>
                <a:latin typeface="Constantia"/>
              </a:rPr>
              <a:t>ου</a:t>
            </a:r>
            <a:r>
              <a:rPr b="0" lang="el-GR" sz="1600" spc="-1" strike="noStrike">
                <a:solidFill>
                  <a:srgbClr val="ffffff"/>
                </a:solidFill>
                <a:latin typeface="Constantia"/>
              </a:rPr>
              <a:t>  ΕΠΑ.Λ.  Δράμας</a:t>
            </a:r>
            <a:endParaRPr b="0" lang="en-US" sz="1600" spc="-1" strike="noStrike">
              <a:solidFill>
                <a:srgbClr val="000000"/>
              </a:solidFill>
              <a:latin typeface="Arial"/>
            </a:endParaRPr>
          </a:p>
        </p:txBody>
      </p:sp>
    </p:spTree>
  </p:cSld>
  <p:transition>
    <p:pull dir="rd"/>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09" name="8 - TextBox"/>
          <p:cNvSpPr/>
          <p:nvPr/>
        </p:nvSpPr>
        <p:spPr>
          <a:xfrm>
            <a:off x="395640" y="906120"/>
            <a:ext cx="8280720" cy="3554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001"/>
              </a:spcAft>
            </a:pPr>
            <a:r>
              <a:rPr b="0" lang="el-GR" sz="1800" spc="-1" strike="noStrike">
                <a:solidFill>
                  <a:srgbClr val="000000"/>
                </a:solidFill>
                <a:latin typeface="Arial"/>
              </a:rPr>
              <a:t>Ενδείξεις λανθασμένης προπορείας σπινθήρα είναι: </a:t>
            </a:r>
            <a:endParaRPr b="0" lang="en-US" sz="1800" spc="-1" strike="noStrike">
              <a:solidFill>
                <a:srgbClr val="000000"/>
              </a:solidFill>
              <a:latin typeface="Arial"/>
            </a:endParaRPr>
          </a:p>
          <a:p>
            <a:pPr marL="355680" indent="-264960">
              <a:lnSpc>
                <a:spcPct val="100000"/>
              </a:lnSpc>
              <a:spcAft>
                <a:spcPts val="1800"/>
              </a:spcAft>
              <a:buSzPct val="100000"/>
              <a:buBlip>
                <a:blip r:embed="rId1"/>
              </a:buBlip>
            </a:pPr>
            <a:r>
              <a:rPr b="0" lang="el-GR" sz="1800" spc="-1" strike="noStrike">
                <a:solidFill>
                  <a:srgbClr val="000000"/>
                </a:solidFill>
                <a:latin typeface="Arial"/>
              </a:rPr>
              <a:t>Η δύσκολη εκκίνηση του κινητήρα. </a:t>
            </a:r>
            <a:endParaRPr b="0" lang="en-US" sz="1800" spc="-1" strike="noStrike">
              <a:solidFill>
                <a:srgbClr val="000000"/>
              </a:solidFill>
              <a:latin typeface="Arial"/>
            </a:endParaRPr>
          </a:p>
          <a:p>
            <a:pPr marL="355680" indent="-264960">
              <a:lnSpc>
                <a:spcPct val="100000"/>
              </a:lnSpc>
              <a:spcAft>
                <a:spcPts val="1800"/>
              </a:spcAft>
              <a:buSzPct val="100000"/>
              <a:buBlip>
                <a:blip r:embed="rId2"/>
              </a:buBlip>
            </a:pPr>
            <a:r>
              <a:rPr b="0" lang="el-GR" sz="1800" spc="-1" strike="noStrike">
                <a:solidFill>
                  <a:srgbClr val="000000"/>
                </a:solidFill>
                <a:latin typeface="Arial"/>
              </a:rPr>
              <a:t>Η κρουστική καύση ή αυτανάφλεξη (πειράκια). </a:t>
            </a:r>
            <a:endParaRPr b="0" lang="en-US" sz="1800" spc="-1" strike="noStrike">
              <a:solidFill>
                <a:srgbClr val="000000"/>
              </a:solidFill>
              <a:latin typeface="Arial"/>
            </a:endParaRPr>
          </a:p>
          <a:p>
            <a:pPr marL="355680" indent="-264960">
              <a:lnSpc>
                <a:spcPct val="100000"/>
              </a:lnSpc>
              <a:spcAft>
                <a:spcPts val="1800"/>
              </a:spcAft>
              <a:buSzPct val="100000"/>
              <a:buBlip>
                <a:blip r:embed="rId3"/>
              </a:buBlip>
            </a:pPr>
            <a:r>
              <a:rPr b="0" lang="el-GR" sz="1800" spc="-1" strike="noStrike">
                <a:solidFill>
                  <a:srgbClr val="000000"/>
                </a:solidFill>
                <a:latin typeface="Arial"/>
              </a:rPr>
              <a:t>Η μη ομαλή λειτουργία του κινητήρα (ρετάρισμα). </a:t>
            </a:r>
            <a:endParaRPr b="0" lang="en-US" sz="1800" spc="-1" strike="noStrike">
              <a:solidFill>
                <a:srgbClr val="000000"/>
              </a:solidFill>
              <a:latin typeface="Arial"/>
            </a:endParaRPr>
          </a:p>
          <a:p>
            <a:pPr marL="355680" indent="-264960">
              <a:lnSpc>
                <a:spcPct val="100000"/>
              </a:lnSpc>
              <a:spcAft>
                <a:spcPts val="1800"/>
              </a:spcAft>
              <a:buSzPct val="100000"/>
              <a:buBlip>
                <a:blip r:embed="rId4"/>
              </a:buBlip>
            </a:pPr>
            <a:r>
              <a:rPr b="0" lang="el-GR" sz="1800" spc="-1" strike="noStrike">
                <a:solidFill>
                  <a:srgbClr val="000000"/>
                </a:solidFill>
                <a:latin typeface="Arial"/>
              </a:rPr>
              <a:t>Η υπερθέρμανση του κινητήρα.</a:t>
            </a:r>
            <a:endParaRPr b="0" lang="en-US" sz="1800" spc="-1" strike="noStrike">
              <a:solidFill>
                <a:srgbClr val="000000"/>
              </a:solidFill>
              <a:latin typeface="Arial"/>
            </a:endParaRPr>
          </a:p>
          <a:p>
            <a:pPr marL="355680" indent="-264960">
              <a:lnSpc>
                <a:spcPct val="100000"/>
              </a:lnSpc>
              <a:spcAft>
                <a:spcPts val="1800"/>
              </a:spcAft>
              <a:buSzPct val="100000"/>
              <a:buBlip>
                <a:blip r:embed="rId5"/>
              </a:buBlip>
            </a:pPr>
            <a:r>
              <a:rPr b="0" lang="el-GR" sz="1800" spc="-1" strike="noStrike">
                <a:solidFill>
                  <a:srgbClr val="000000"/>
                </a:solidFill>
                <a:latin typeface="Arial"/>
              </a:rPr>
              <a:t>Οι «ανάποδες στροφές», δηλαδή η συνέχιση της λειτουργίας του κινητήρα μετά τη διακοπή του (το σβήσιμό του), και </a:t>
            </a:r>
            <a:endParaRPr b="0" lang="en-US" sz="1800" spc="-1" strike="noStrike">
              <a:solidFill>
                <a:srgbClr val="000000"/>
              </a:solidFill>
              <a:latin typeface="Arial"/>
            </a:endParaRPr>
          </a:p>
          <a:p>
            <a:pPr marL="355680" indent="-264960">
              <a:lnSpc>
                <a:spcPct val="100000"/>
              </a:lnSpc>
              <a:spcAft>
                <a:spcPts val="1800"/>
              </a:spcAft>
              <a:buSzPct val="100000"/>
              <a:buBlip>
                <a:blip r:embed="rId6"/>
              </a:buBlip>
            </a:pPr>
            <a:r>
              <a:rPr b="0" lang="el-GR" sz="1800" spc="-1" strike="noStrike">
                <a:solidFill>
                  <a:srgbClr val="000000"/>
                </a:solidFill>
                <a:latin typeface="Arial"/>
              </a:rPr>
              <a:t>Οι κραδασμοί και η μικρή ισχύς του κινητήρα</a:t>
            </a:r>
            <a:endParaRPr b="0" lang="en-US" sz="1800" spc="-1" strike="noStrike">
              <a:solidFill>
                <a:srgbClr val="000000"/>
              </a:solidFill>
              <a:latin typeface="Arial"/>
            </a:endParaRPr>
          </a:p>
        </p:txBody>
      </p:sp>
      <p:sp>
        <p:nvSpPr>
          <p:cNvPr id="110"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Προπορεία σπινθήρα (αβάνς)</a:t>
            </a:r>
            <a:endParaRPr b="0" lang="en-US" sz="2000" spc="-1" strike="noStrike">
              <a:solidFill>
                <a:srgbClr val="000000"/>
              </a:solidFill>
              <a:latin typeface="Arial"/>
            </a:endParaRPr>
          </a:p>
        </p:txBody>
      </p:sp>
    </p:spTree>
  </p:cSld>
  <p:transition>
    <p:pull dir="rd"/>
  </p:transition>
  <p:timing>
    <p:tnLst>
      <p:par>
        <p:cTn id="154" dur="indefinite" restart="never" nodeType="tmRoot">
          <p:childTnLst>
            <p:seq>
              <p:cTn id="155" dur="indefinite" nodeType="mainSeq">
                <p:childTnLst>
                  <p:par>
                    <p:cTn id="156" fill="hold">
                      <p:stCondLst>
                        <p:cond delay="indefinite"/>
                      </p:stCondLst>
                      <p:childTnLst>
                        <p:par>
                          <p:cTn id="157" fill="hold">
                            <p:stCondLst>
                              <p:cond delay="0"/>
                            </p:stCondLst>
                            <p:childTnLst>
                              <p:par>
                                <p:cTn id="158" nodeType="clickEffect" fill="hold" presetClass="entr" presetID="2" presetSubtype="4">
                                  <p:stCondLst>
                                    <p:cond delay="500"/>
                                  </p:stCondLst>
                                  <p:childTnLst>
                                    <p:set>
                                      <p:cBhvr>
                                        <p:cTn id="159" dur="1" fill="hold">
                                          <p:stCondLst>
                                            <p:cond delay="0"/>
                                          </p:stCondLst>
                                        </p:cTn>
                                        <p:tgtEl>
                                          <p:spTgt spid="109">
                                            <p:txEl>
                                              <p:pRg st="1" end="1"/>
                                            </p:txEl>
                                          </p:spTgt>
                                        </p:tgtEl>
                                        <p:attrNameLst>
                                          <p:attrName>style.visibility</p:attrName>
                                        </p:attrNameLst>
                                      </p:cBhvr>
                                      <p:to>
                                        <p:strVal val="visible"/>
                                      </p:to>
                                    </p:set>
                                    <p:anim calcmode="lin" valueType="num">
                                      <p:cBhvr additive="repl">
                                        <p:cTn id="160" dur="500" fill="hold"/>
                                        <p:tgtEl>
                                          <p:spTgt spid="109">
                                            <p:txEl>
                                              <p:pRg st="1" end="1"/>
                                            </p:txEl>
                                          </p:spTgt>
                                        </p:tgtEl>
                                        <p:attrNameLst>
                                          <p:attrName>ppt_x</p:attrName>
                                        </p:attrNameLst>
                                      </p:cBhvr>
                                      <p:tavLst>
                                        <p:tav tm="0">
                                          <p:val>
                                            <p:strVal val="#ppt_x"/>
                                          </p:val>
                                        </p:tav>
                                        <p:tav tm="100000">
                                          <p:val>
                                            <p:strVal val="#ppt_x"/>
                                          </p:val>
                                        </p:tav>
                                      </p:tavLst>
                                    </p:anim>
                                    <p:anim calcmode="lin" valueType="num">
                                      <p:cBhvr additive="repl">
                                        <p:cTn id="161" dur="500" fill="hold"/>
                                        <p:tgtEl>
                                          <p:spTgt spid="109">
                                            <p:txEl>
                                              <p:pRg st="1" end="1"/>
                                            </p:txEl>
                                          </p:spTgt>
                                        </p:tgtEl>
                                        <p:attrNameLst>
                                          <p:attrName>ppt_y</p:attrName>
                                        </p:attrNameLst>
                                      </p:cBhvr>
                                      <p:tavLst>
                                        <p:tav tm="0">
                                          <p:val>
                                            <p:strVal val="1+#ppt_h/2"/>
                                          </p:val>
                                        </p:tav>
                                        <p:tav tm="100000">
                                          <p:val>
                                            <p:strVal val="#ppt_y"/>
                                          </p:val>
                                        </p:tav>
                                      </p:tavLst>
                                    </p:anim>
                                  </p:childTnLst>
                                </p:cTn>
                              </p:par>
                              <p:par>
                                <p:cTn id="162" nodeType="withEffect" fill="hold" presetClass="entr" presetID="2" presetSubtype="4">
                                  <p:stCondLst>
                                    <p:cond delay="500"/>
                                  </p:stCondLst>
                                  <p:childTnLst>
                                    <p:set>
                                      <p:cBhvr>
                                        <p:cTn id="163" dur="1" fill="hold">
                                          <p:stCondLst>
                                            <p:cond delay="0"/>
                                          </p:stCondLst>
                                        </p:cTn>
                                        <p:tgtEl>
                                          <p:spTgt spid="109">
                                            <p:txEl>
                                              <p:pRg st="2" end="2"/>
                                            </p:txEl>
                                          </p:spTgt>
                                        </p:tgtEl>
                                        <p:attrNameLst>
                                          <p:attrName>style.visibility</p:attrName>
                                        </p:attrNameLst>
                                      </p:cBhvr>
                                      <p:to>
                                        <p:strVal val="visible"/>
                                      </p:to>
                                    </p:set>
                                    <p:anim calcmode="lin" valueType="num">
                                      <p:cBhvr additive="repl">
                                        <p:cTn id="164" dur="500" fill="hold"/>
                                        <p:tgtEl>
                                          <p:spTgt spid="109">
                                            <p:txEl>
                                              <p:pRg st="2" end="2"/>
                                            </p:txEl>
                                          </p:spTgt>
                                        </p:tgtEl>
                                        <p:attrNameLst>
                                          <p:attrName>ppt_x</p:attrName>
                                        </p:attrNameLst>
                                      </p:cBhvr>
                                      <p:tavLst>
                                        <p:tav tm="0">
                                          <p:val>
                                            <p:strVal val="#ppt_x"/>
                                          </p:val>
                                        </p:tav>
                                        <p:tav tm="100000">
                                          <p:val>
                                            <p:strVal val="#ppt_x"/>
                                          </p:val>
                                        </p:tav>
                                      </p:tavLst>
                                    </p:anim>
                                    <p:anim calcmode="lin" valueType="num">
                                      <p:cBhvr additive="repl">
                                        <p:cTn id="165" dur="500" fill="hold"/>
                                        <p:tgtEl>
                                          <p:spTgt spid="109">
                                            <p:txEl>
                                              <p:pRg st="2" end="2"/>
                                            </p:txEl>
                                          </p:spTgt>
                                        </p:tgtEl>
                                        <p:attrNameLst>
                                          <p:attrName>ppt_y</p:attrName>
                                        </p:attrNameLst>
                                      </p:cBhvr>
                                      <p:tavLst>
                                        <p:tav tm="0">
                                          <p:val>
                                            <p:strVal val="1+#ppt_h/2"/>
                                          </p:val>
                                        </p:tav>
                                        <p:tav tm="100000">
                                          <p:val>
                                            <p:strVal val="#ppt_y"/>
                                          </p:val>
                                        </p:tav>
                                      </p:tavLst>
                                    </p:anim>
                                  </p:childTnLst>
                                </p:cTn>
                              </p:par>
                              <p:par>
                                <p:cTn id="166" nodeType="withEffect" fill="hold" presetClass="entr" presetID="2" presetSubtype="4">
                                  <p:stCondLst>
                                    <p:cond delay="500"/>
                                  </p:stCondLst>
                                  <p:childTnLst>
                                    <p:set>
                                      <p:cBhvr>
                                        <p:cTn id="167" dur="1" fill="hold">
                                          <p:stCondLst>
                                            <p:cond delay="0"/>
                                          </p:stCondLst>
                                        </p:cTn>
                                        <p:tgtEl>
                                          <p:spTgt spid="109">
                                            <p:txEl>
                                              <p:pRg st="3" end="3"/>
                                            </p:txEl>
                                          </p:spTgt>
                                        </p:tgtEl>
                                        <p:attrNameLst>
                                          <p:attrName>style.visibility</p:attrName>
                                        </p:attrNameLst>
                                      </p:cBhvr>
                                      <p:to>
                                        <p:strVal val="visible"/>
                                      </p:to>
                                    </p:set>
                                    <p:anim calcmode="lin" valueType="num">
                                      <p:cBhvr additive="repl">
                                        <p:cTn id="168" dur="500" fill="hold"/>
                                        <p:tgtEl>
                                          <p:spTgt spid="109">
                                            <p:txEl>
                                              <p:pRg st="3" end="3"/>
                                            </p:txEl>
                                          </p:spTgt>
                                        </p:tgtEl>
                                        <p:attrNameLst>
                                          <p:attrName>ppt_x</p:attrName>
                                        </p:attrNameLst>
                                      </p:cBhvr>
                                      <p:tavLst>
                                        <p:tav tm="0">
                                          <p:val>
                                            <p:strVal val="#ppt_x"/>
                                          </p:val>
                                        </p:tav>
                                        <p:tav tm="100000">
                                          <p:val>
                                            <p:strVal val="#ppt_x"/>
                                          </p:val>
                                        </p:tav>
                                      </p:tavLst>
                                    </p:anim>
                                    <p:anim calcmode="lin" valueType="num">
                                      <p:cBhvr additive="repl">
                                        <p:cTn id="169" dur="500" fill="hold"/>
                                        <p:tgtEl>
                                          <p:spTgt spid="109">
                                            <p:txEl>
                                              <p:pRg st="3" end="3"/>
                                            </p:txEl>
                                          </p:spTgt>
                                        </p:tgtEl>
                                        <p:attrNameLst>
                                          <p:attrName>ppt_y</p:attrName>
                                        </p:attrNameLst>
                                      </p:cBhvr>
                                      <p:tavLst>
                                        <p:tav tm="0">
                                          <p:val>
                                            <p:strVal val="1+#ppt_h/2"/>
                                          </p:val>
                                        </p:tav>
                                        <p:tav tm="100000">
                                          <p:val>
                                            <p:strVal val="#ppt_y"/>
                                          </p:val>
                                        </p:tav>
                                      </p:tavLst>
                                    </p:anim>
                                  </p:childTnLst>
                                </p:cTn>
                              </p:par>
                              <p:par>
                                <p:cTn id="170" nodeType="withEffect" fill="hold" presetClass="entr" presetID="2" presetSubtype="4">
                                  <p:stCondLst>
                                    <p:cond delay="500"/>
                                  </p:stCondLst>
                                  <p:childTnLst>
                                    <p:set>
                                      <p:cBhvr>
                                        <p:cTn id="171" dur="1" fill="hold">
                                          <p:stCondLst>
                                            <p:cond delay="0"/>
                                          </p:stCondLst>
                                        </p:cTn>
                                        <p:tgtEl>
                                          <p:spTgt spid="109">
                                            <p:txEl>
                                              <p:pRg st="4" end="4"/>
                                            </p:txEl>
                                          </p:spTgt>
                                        </p:tgtEl>
                                        <p:attrNameLst>
                                          <p:attrName>style.visibility</p:attrName>
                                        </p:attrNameLst>
                                      </p:cBhvr>
                                      <p:to>
                                        <p:strVal val="visible"/>
                                      </p:to>
                                    </p:set>
                                    <p:anim calcmode="lin" valueType="num">
                                      <p:cBhvr additive="repl">
                                        <p:cTn id="172" dur="500" fill="hold"/>
                                        <p:tgtEl>
                                          <p:spTgt spid="109">
                                            <p:txEl>
                                              <p:pRg st="4" end="4"/>
                                            </p:txEl>
                                          </p:spTgt>
                                        </p:tgtEl>
                                        <p:attrNameLst>
                                          <p:attrName>ppt_x</p:attrName>
                                        </p:attrNameLst>
                                      </p:cBhvr>
                                      <p:tavLst>
                                        <p:tav tm="0">
                                          <p:val>
                                            <p:strVal val="#ppt_x"/>
                                          </p:val>
                                        </p:tav>
                                        <p:tav tm="100000">
                                          <p:val>
                                            <p:strVal val="#ppt_x"/>
                                          </p:val>
                                        </p:tav>
                                      </p:tavLst>
                                    </p:anim>
                                    <p:anim calcmode="lin" valueType="num">
                                      <p:cBhvr additive="repl">
                                        <p:cTn id="173" dur="500" fill="hold"/>
                                        <p:tgtEl>
                                          <p:spTgt spid="109">
                                            <p:txEl>
                                              <p:pRg st="4" end="4"/>
                                            </p:txEl>
                                          </p:spTgt>
                                        </p:tgtEl>
                                        <p:attrNameLst>
                                          <p:attrName>ppt_y</p:attrName>
                                        </p:attrNameLst>
                                      </p:cBhvr>
                                      <p:tavLst>
                                        <p:tav tm="0">
                                          <p:val>
                                            <p:strVal val="1+#ppt_h/2"/>
                                          </p:val>
                                        </p:tav>
                                        <p:tav tm="100000">
                                          <p:val>
                                            <p:strVal val="#ppt_y"/>
                                          </p:val>
                                        </p:tav>
                                      </p:tavLst>
                                    </p:anim>
                                  </p:childTnLst>
                                </p:cTn>
                              </p:par>
                              <p:par>
                                <p:cTn id="174" nodeType="withEffect" fill="hold" presetClass="entr" presetID="2" presetSubtype="4">
                                  <p:stCondLst>
                                    <p:cond delay="500"/>
                                  </p:stCondLst>
                                  <p:childTnLst>
                                    <p:set>
                                      <p:cBhvr>
                                        <p:cTn id="175" dur="1" fill="hold">
                                          <p:stCondLst>
                                            <p:cond delay="0"/>
                                          </p:stCondLst>
                                        </p:cTn>
                                        <p:tgtEl>
                                          <p:spTgt spid="109">
                                            <p:txEl>
                                              <p:pRg st="5" end="5"/>
                                            </p:txEl>
                                          </p:spTgt>
                                        </p:tgtEl>
                                        <p:attrNameLst>
                                          <p:attrName>style.visibility</p:attrName>
                                        </p:attrNameLst>
                                      </p:cBhvr>
                                      <p:to>
                                        <p:strVal val="visible"/>
                                      </p:to>
                                    </p:set>
                                    <p:anim calcmode="lin" valueType="num">
                                      <p:cBhvr additive="repl">
                                        <p:cTn id="176" dur="500" fill="hold"/>
                                        <p:tgtEl>
                                          <p:spTgt spid="109">
                                            <p:txEl>
                                              <p:pRg st="5" end="5"/>
                                            </p:txEl>
                                          </p:spTgt>
                                        </p:tgtEl>
                                        <p:attrNameLst>
                                          <p:attrName>ppt_x</p:attrName>
                                        </p:attrNameLst>
                                      </p:cBhvr>
                                      <p:tavLst>
                                        <p:tav tm="0">
                                          <p:val>
                                            <p:strVal val="#ppt_x"/>
                                          </p:val>
                                        </p:tav>
                                        <p:tav tm="100000">
                                          <p:val>
                                            <p:strVal val="#ppt_x"/>
                                          </p:val>
                                        </p:tav>
                                      </p:tavLst>
                                    </p:anim>
                                    <p:anim calcmode="lin" valueType="num">
                                      <p:cBhvr additive="repl">
                                        <p:cTn id="177" dur="500" fill="hold"/>
                                        <p:tgtEl>
                                          <p:spTgt spid="109">
                                            <p:txEl>
                                              <p:pRg st="5" end="5"/>
                                            </p:txEl>
                                          </p:spTgt>
                                        </p:tgtEl>
                                        <p:attrNameLst>
                                          <p:attrName>ppt_y</p:attrName>
                                        </p:attrNameLst>
                                      </p:cBhvr>
                                      <p:tavLst>
                                        <p:tav tm="0">
                                          <p:val>
                                            <p:strVal val="1+#ppt_h/2"/>
                                          </p:val>
                                        </p:tav>
                                        <p:tav tm="100000">
                                          <p:val>
                                            <p:strVal val="#ppt_y"/>
                                          </p:val>
                                        </p:tav>
                                      </p:tavLst>
                                    </p:anim>
                                  </p:childTnLst>
                                </p:cTn>
                              </p:par>
                              <p:par>
                                <p:cTn id="178" nodeType="withEffect" fill="hold" presetClass="entr" presetID="2" presetSubtype="4">
                                  <p:stCondLst>
                                    <p:cond delay="500"/>
                                  </p:stCondLst>
                                  <p:childTnLst>
                                    <p:set>
                                      <p:cBhvr>
                                        <p:cTn id="179" dur="1" fill="hold">
                                          <p:stCondLst>
                                            <p:cond delay="0"/>
                                          </p:stCondLst>
                                        </p:cTn>
                                        <p:tgtEl>
                                          <p:spTgt spid="109">
                                            <p:txEl>
                                              <p:pRg st="6" end="6"/>
                                            </p:txEl>
                                          </p:spTgt>
                                        </p:tgtEl>
                                        <p:attrNameLst>
                                          <p:attrName>style.visibility</p:attrName>
                                        </p:attrNameLst>
                                      </p:cBhvr>
                                      <p:to>
                                        <p:strVal val="visible"/>
                                      </p:to>
                                    </p:set>
                                    <p:anim calcmode="lin" valueType="num">
                                      <p:cBhvr additive="repl">
                                        <p:cTn id="180" dur="500" fill="hold"/>
                                        <p:tgtEl>
                                          <p:spTgt spid="109">
                                            <p:txEl>
                                              <p:pRg st="6" end="6"/>
                                            </p:txEl>
                                          </p:spTgt>
                                        </p:tgtEl>
                                        <p:attrNameLst>
                                          <p:attrName>ppt_x</p:attrName>
                                        </p:attrNameLst>
                                      </p:cBhvr>
                                      <p:tavLst>
                                        <p:tav tm="0">
                                          <p:val>
                                            <p:strVal val="#ppt_x"/>
                                          </p:val>
                                        </p:tav>
                                        <p:tav tm="100000">
                                          <p:val>
                                            <p:strVal val="#ppt_x"/>
                                          </p:val>
                                        </p:tav>
                                      </p:tavLst>
                                    </p:anim>
                                    <p:anim calcmode="lin" valueType="num">
                                      <p:cBhvr additive="repl">
                                        <p:cTn id="181" dur="500" fill="hold"/>
                                        <p:tgtEl>
                                          <p:spTgt spid="10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12" name="8 - TextBox"/>
          <p:cNvSpPr/>
          <p:nvPr/>
        </p:nvSpPr>
        <p:spPr>
          <a:xfrm>
            <a:off x="395640" y="906120"/>
            <a:ext cx="8280720" cy="266544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800" spc="-1" strike="noStrike">
                <a:solidFill>
                  <a:srgbClr val="000000"/>
                </a:solidFill>
                <a:latin typeface="Arial"/>
              </a:rPr>
              <a:t>Χρονισμός: </a:t>
            </a:r>
            <a:endParaRPr b="0" lang="en-US" sz="1800" spc="-1" strike="noStrike">
              <a:solidFill>
                <a:srgbClr val="000000"/>
              </a:solidFill>
              <a:latin typeface="Arial"/>
            </a:endParaRPr>
          </a:p>
          <a:p>
            <a:pPr algn="ctr">
              <a:lnSpc>
                <a:spcPct val="100000"/>
              </a:lnSpc>
              <a:spcAft>
                <a:spcPts val="1001"/>
              </a:spcAft>
            </a:pPr>
            <a:r>
              <a:rPr b="0" lang="el-GR" sz="1800" spc="-1" strike="noStrike">
                <a:solidFill>
                  <a:srgbClr val="000000"/>
                </a:solidFill>
                <a:latin typeface="Arial"/>
              </a:rPr>
              <a:t>Είδαμε σε προηγούμενη παράγραφο, ότι ο συγχρονισμός μεταξύ του εκκεντροφόρου και του στροφαλοφόρου άξονα λέγεται </a:t>
            </a:r>
            <a:r>
              <a:rPr b="0" i="1" lang="el-GR" sz="1800" spc="-1" strike="noStrike">
                <a:solidFill>
                  <a:srgbClr val="000000"/>
                </a:solidFill>
                <a:latin typeface="Arial"/>
              </a:rPr>
              <a:t>εσωτερικός χρονισμός </a:t>
            </a:r>
            <a:r>
              <a:rPr b="0" lang="el-GR" sz="1800" spc="-1" strike="noStrike">
                <a:solidFill>
                  <a:srgbClr val="000000"/>
                </a:solidFill>
                <a:latin typeface="Arial"/>
              </a:rPr>
              <a:t>του κινητήρα. </a:t>
            </a:r>
            <a:endParaRPr b="0" lang="en-US" sz="1800" spc="-1" strike="noStrike">
              <a:solidFill>
                <a:srgbClr val="000000"/>
              </a:solidFill>
              <a:latin typeface="Arial"/>
            </a:endParaRPr>
          </a:p>
          <a:p>
            <a:pPr algn="ctr">
              <a:lnSpc>
                <a:spcPct val="100000"/>
              </a:lnSpc>
              <a:spcAft>
                <a:spcPts val="1001"/>
              </a:spcAft>
            </a:pPr>
            <a:endParaRPr b="0" lang="en-US" sz="1800" spc="-1" strike="noStrike">
              <a:solidFill>
                <a:srgbClr val="000000"/>
              </a:solidFill>
              <a:latin typeface="Arial"/>
            </a:endParaRPr>
          </a:p>
          <a:p>
            <a:pPr algn="ctr">
              <a:lnSpc>
                <a:spcPct val="100000"/>
              </a:lnSpc>
              <a:spcAft>
                <a:spcPts val="1001"/>
              </a:spcAft>
            </a:pPr>
            <a:r>
              <a:rPr b="0" lang="el-GR" sz="1800" spc="-1" strike="noStrike">
                <a:solidFill>
                  <a:srgbClr val="000000"/>
                </a:solidFill>
                <a:latin typeface="Arial"/>
              </a:rPr>
              <a:t>Στην περίπτωση της προπορείας, η διαδικασία ρύθμισης της γωνίας της, σύμφωνα με την προδιαγεγραμμένη από τον κατασκευαστή γωνία, ονομάζεται </a:t>
            </a:r>
            <a:r>
              <a:rPr b="0" i="1" lang="el-GR" sz="1800" spc="-1" strike="noStrike">
                <a:solidFill>
                  <a:srgbClr val="000000"/>
                </a:solidFill>
                <a:latin typeface="Arial"/>
              </a:rPr>
              <a:t>εξωτερικός χρονισμός </a:t>
            </a:r>
            <a:r>
              <a:rPr b="0" lang="el-GR" sz="1800" spc="-1" strike="noStrike">
                <a:solidFill>
                  <a:srgbClr val="000000"/>
                </a:solidFill>
                <a:latin typeface="Arial"/>
              </a:rPr>
              <a:t>του κινητήρα.</a:t>
            </a:r>
            <a:endParaRPr b="0" lang="en-US" sz="1800" spc="-1" strike="noStrike">
              <a:solidFill>
                <a:srgbClr val="000000"/>
              </a:solidFill>
              <a:latin typeface="Arial"/>
            </a:endParaRPr>
          </a:p>
        </p:txBody>
      </p:sp>
      <p:sp>
        <p:nvSpPr>
          <p:cNvPr id="113"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Προπορεία σπινθήρα (αβάνς)</a:t>
            </a:r>
            <a:endParaRPr b="0" lang="en-US" sz="2000" spc="-1" strike="noStrike">
              <a:solidFill>
                <a:srgbClr val="000000"/>
              </a:solidFill>
              <a:latin typeface="Arial"/>
            </a:endParaRPr>
          </a:p>
        </p:txBody>
      </p:sp>
    </p:spTree>
  </p:cSld>
  <p:transition>
    <p:pull dir="rd"/>
  </p:transition>
  <p:timing>
    <p:tnLst>
      <p:par>
        <p:cTn id="182" dur="indefinite" restart="never" nodeType="tmRoot">
          <p:childTnLst>
            <p:seq>
              <p:cTn id="183" dur="indefinite" nodeType="mainSeq">
                <p:childTnLst>
                  <p:par>
                    <p:cTn id="184" fill="hold">
                      <p:stCondLst>
                        <p:cond delay="indefinite"/>
                      </p:stCondLst>
                      <p:childTnLst>
                        <p:par>
                          <p:cTn id="185" fill="hold">
                            <p:stCondLst>
                              <p:cond delay="0"/>
                            </p:stCondLst>
                            <p:childTnLst>
                              <p:par>
                                <p:cTn id="186" nodeType="clickEffect" fill="hold" presetClass="entr" presetID="2" presetSubtype="4">
                                  <p:stCondLst>
                                    <p:cond delay="0"/>
                                  </p:stCondLst>
                                  <p:childTnLst>
                                    <p:set>
                                      <p:cBhvr>
                                        <p:cTn id="187" dur="1" fill="hold">
                                          <p:stCondLst>
                                            <p:cond delay="0"/>
                                          </p:stCondLst>
                                        </p:cTn>
                                        <p:tgtEl>
                                          <p:spTgt spid="112">
                                            <p:txEl>
                                              <p:pRg st="1" end="1"/>
                                            </p:txEl>
                                          </p:spTgt>
                                        </p:tgtEl>
                                        <p:attrNameLst>
                                          <p:attrName>style.visibility</p:attrName>
                                        </p:attrNameLst>
                                      </p:cBhvr>
                                      <p:to>
                                        <p:strVal val="visible"/>
                                      </p:to>
                                    </p:set>
                                    <p:anim calcmode="lin" valueType="num">
                                      <p:cBhvr additive="repl">
                                        <p:cTn id="188" dur="500" fill="hold"/>
                                        <p:tgtEl>
                                          <p:spTgt spid="112">
                                            <p:txEl>
                                              <p:pRg st="1" end="1"/>
                                            </p:txEl>
                                          </p:spTgt>
                                        </p:tgtEl>
                                        <p:attrNameLst>
                                          <p:attrName>ppt_x</p:attrName>
                                        </p:attrNameLst>
                                      </p:cBhvr>
                                      <p:tavLst>
                                        <p:tav tm="0">
                                          <p:val>
                                            <p:strVal val="#ppt_x"/>
                                          </p:val>
                                        </p:tav>
                                        <p:tav tm="100000">
                                          <p:val>
                                            <p:strVal val="#ppt_x"/>
                                          </p:val>
                                        </p:tav>
                                      </p:tavLst>
                                    </p:anim>
                                    <p:anim calcmode="lin" valueType="num">
                                      <p:cBhvr additive="repl">
                                        <p:cTn id="189" dur="500" fill="hold"/>
                                        <p:tgtEl>
                                          <p:spTgt spid="112">
                                            <p:txEl>
                                              <p:pRg st="1" end="1"/>
                                            </p:txEl>
                                          </p:spTgt>
                                        </p:tgtEl>
                                        <p:attrNameLst>
                                          <p:attrName>ppt_y</p:attrName>
                                        </p:attrNameLst>
                                      </p:cBhvr>
                                      <p:tavLst>
                                        <p:tav tm="0">
                                          <p:val>
                                            <p:strVal val="1+#ppt_h/2"/>
                                          </p:val>
                                        </p:tav>
                                        <p:tav tm="100000">
                                          <p:val>
                                            <p:strVal val="#ppt_y"/>
                                          </p:val>
                                        </p:tav>
                                      </p:tavLst>
                                    </p:anim>
                                  </p:childTnLst>
                                </p:cTn>
                              </p:par>
                              <p:par>
                                <p:cTn id="190" nodeType="withEffect" fill="hold" presetClass="entr" presetID="2" presetSubtype="4">
                                  <p:stCondLst>
                                    <p:cond delay="0"/>
                                  </p:stCondLst>
                                  <p:childTnLst>
                                    <p:set>
                                      <p:cBhvr>
                                        <p:cTn id="191" dur="1" fill="hold">
                                          <p:stCondLst>
                                            <p:cond delay="0"/>
                                          </p:stCondLst>
                                        </p:cTn>
                                        <p:tgtEl>
                                          <p:spTgt spid="112">
                                            <p:txEl>
                                              <p:pRg st="3" end="3"/>
                                            </p:txEl>
                                          </p:spTgt>
                                        </p:tgtEl>
                                        <p:attrNameLst>
                                          <p:attrName>style.visibility</p:attrName>
                                        </p:attrNameLst>
                                      </p:cBhvr>
                                      <p:to>
                                        <p:strVal val="visible"/>
                                      </p:to>
                                    </p:set>
                                    <p:anim calcmode="lin" valueType="num">
                                      <p:cBhvr additive="repl">
                                        <p:cTn id="192" dur="500" fill="hold"/>
                                        <p:tgtEl>
                                          <p:spTgt spid="112">
                                            <p:txEl>
                                              <p:pRg st="3" end="3"/>
                                            </p:txEl>
                                          </p:spTgt>
                                        </p:tgtEl>
                                        <p:attrNameLst>
                                          <p:attrName>ppt_x</p:attrName>
                                        </p:attrNameLst>
                                      </p:cBhvr>
                                      <p:tavLst>
                                        <p:tav tm="0">
                                          <p:val>
                                            <p:strVal val="#ppt_x"/>
                                          </p:val>
                                        </p:tav>
                                        <p:tav tm="100000">
                                          <p:val>
                                            <p:strVal val="#ppt_x"/>
                                          </p:val>
                                        </p:tav>
                                      </p:tavLst>
                                    </p:anim>
                                    <p:anim calcmode="lin" valueType="num">
                                      <p:cBhvr additive="repl">
                                        <p:cTn id="193" dur="500" fill="hold"/>
                                        <p:tgtEl>
                                          <p:spTgt spid="1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15" name="8 - TextBox"/>
          <p:cNvSpPr/>
          <p:nvPr/>
        </p:nvSpPr>
        <p:spPr>
          <a:xfrm>
            <a:off x="395640" y="906120"/>
            <a:ext cx="8280720" cy="3341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001"/>
              </a:spcAft>
            </a:pPr>
            <a:r>
              <a:rPr b="0" lang="el-GR" sz="1800" spc="-1" strike="noStrike">
                <a:solidFill>
                  <a:srgbClr val="000000"/>
                </a:solidFill>
                <a:latin typeface="Arial"/>
              </a:rPr>
              <a:t>Κρουστική καύση, γενικά, είναι η πολύ ταχεία και έντονη καύση ενός καυσίμου, με τρόπο που να μοιάζει με έκρηξη. </a:t>
            </a:r>
            <a:endParaRPr b="0" lang="en-US" sz="1800" spc="-1" strike="noStrike">
              <a:solidFill>
                <a:srgbClr val="000000"/>
              </a:solidFill>
              <a:latin typeface="Arial"/>
            </a:endParaRPr>
          </a:p>
          <a:p>
            <a:pPr algn="ctr">
              <a:lnSpc>
                <a:spcPct val="100000"/>
              </a:lnSpc>
              <a:spcAft>
                <a:spcPts val="1001"/>
              </a:spcAft>
            </a:pPr>
            <a:endParaRPr b="0" lang="en-US" sz="1800" spc="-1" strike="noStrike">
              <a:solidFill>
                <a:srgbClr val="000000"/>
              </a:solidFill>
              <a:latin typeface="Arial"/>
            </a:endParaRPr>
          </a:p>
          <a:p>
            <a:pPr algn="ctr">
              <a:lnSpc>
                <a:spcPct val="100000"/>
              </a:lnSpc>
              <a:spcAft>
                <a:spcPts val="1001"/>
              </a:spcAft>
            </a:pPr>
            <a:r>
              <a:rPr b="0" lang="el-GR" sz="1800" spc="-1" strike="noStrike">
                <a:solidFill>
                  <a:srgbClr val="000000"/>
                </a:solidFill>
                <a:latin typeface="Arial"/>
              </a:rPr>
              <a:t>Στην περίπτωση των κινητήρων εσωτερικής καύσης, ενώ η καύση του μίγματος βενζίνης-αέρα στους κυλίνδρους αρχίζει κανονικά από τον αναφλεκτήρα και εξαπλώνεται κανονικά, ξαφνικά, η εξάπλωση αυτή αυξάνεται απότομα μέχρι που παίρνει τη μορφή έκρηξης. </a:t>
            </a:r>
            <a:endParaRPr b="0" lang="en-US" sz="1800" spc="-1" strike="noStrike">
              <a:solidFill>
                <a:srgbClr val="000000"/>
              </a:solidFill>
              <a:latin typeface="Arial"/>
            </a:endParaRPr>
          </a:p>
          <a:p>
            <a:pPr algn="ctr">
              <a:lnSpc>
                <a:spcPct val="100000"/>
              </a:lnSpc>
              <a:spcAft>
                <a:spcPts val="1001"/>
              </a:spcAft>
            </a:pPr>
            <a:endParaRPr b="0" lang="en-US" sz="1800" spc="-1" strike="noStrike">
              <a:solidFill>
                <a:srgbClr val="000000"/>
              </a:solidFill>
              <a:latin typeface="Arial"/>
            </a:endParaRPr>
          </a:p>
          <a:p>
            <a:pPr algn="ctr">
              <a:lnSpc>
                <a:spcPct val="100000"/>
              </a:lnSpc>
              <a:spcAft>
                <a:spcPts val="1001"/>
              </a:spcAft>
            </a:pPr>
            <a:r>
              <a:rPr b="0" lang="el-GR" sz="1800" spc="-1" strike="noStrike">
                <a:solidFill>
                  <a:srgbClr val="000000"/>
                </a:solidFill>
                <a:latin typeface="Arial"/>
              </a:rPr>
              <a:t>Στην κατάσταση αυτή έχουμε ακαριαία καύση όλου του καυσίμου, που μέχρι εκείνη τη στιγμή είχε παραμείνει άκαυστο.</a:t>
            </a:r>
            <a:endParaRPr b="0" lang="en-US" sz="1800" spc="-1" strike="noStrike">
              <a:solidFill>
                <a:srgbClr val="000000"/>
              </a:solidFill>
              <a:latin typeface="Arial"/>
            </a:endParaRPr>
          </a:p>
        </p:txBody>
      </p:sp>
      <p:sp>
        <p:nvSpPr>
          <p:cNvPr id="116"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Κρουστική καύση</a:t>
            </a:r>
            <a:endParaRPr b="0" lang="en-US" sz="2000" spc="-1" strike="noStrike">
              <a:solidFill>
                <a:srgbClr val="000000"/>
              </a:solidFill>
              <a:latin typeface="Arial"/>
            </a:endParaRPr>
          </a:p>
        </p:txBody>
      </p:sp>
    </p:spTree>
  </p:cSld>
  <p:transition>
    <p:pull dir="rd"/>
  </p:transition>
  <p:timing>
    <p:tnLst>
      <p:par>
        <p:cTn id="194" dur="indefinite" restart="never" nodeType="tmRoot">
          <p:childTnLst>
            <p:seq>
              <p:cTn id="195" dur="indefinite" nodeType="mainSeq">
                <p:childTnLst>
                  <p:par>
                    <p:cTn id="196" fill="hold">
                      <p:stCondLst>
                        <p:cond delay="indefinite"/>
                      </p:stCondLst>
                      <p:childTnLst>
                        <p:par>
                          <p:cTn id="197" fill="hold">
                            <p:stCondLst>
                              <p:cond delay="0"/>
                            </p:stCondLst>
                            <p:childTnLst>
                              <p:par>
                                <p:cTn id="198" nodeType="clickEffect" fill="hold" presetClass="entr" presetID="2" presetSubtype="4">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 calcmode="lin" valueType="num">
                                      <p:cBhvr additive="repl">
                                        <p:cTn id="200" dur="500" fill="hold"/>
                                        <p:tgtEl>
                                          <p:spTgt spid="115">
                                            <p:txEl>
                                              <p:pRg st="0" end="0"/>
                                            </p:txEl>
                                          </p:spTgt>
                                        </p:tgtEl>
                                        <p:attrNameLst>
                                          <p:attrName>ppt_x</p:attrName>
                                        </p:attrNameLst>
                                      </p:cBhvr>
                                      <p:tavLst>
                                        <p:tav tm="0">
                                          <p:val>
                                            <p:strVal val="#ppt_x"/>
                                          </p:val>
                                        </p:tav>
                                        <p:tav tm="100000">
                                          <p:val>
                                            <p:strVal val="#ppt_x"/>
                                          </p:val>
                                        </p:tav>
                                      </p:tavLst>
                                    </p:anim>
                                    <p:anim calcmode="lin" valueType="num">
                                      <p:cBhvr additive="repl">
                                        <p:cTn id="201" dur="500" fill="hold"/>
                                        <p:tgtEl>
                                          <p:spTgt spid="115">
                                            <p:txEl>
                                              <p:pRg st="0" end="0"/>
                                            </p:txEl>
                                          </p:spTgt>
                                        </p:tgtEl>
                                        <p:attrNameLst>
                                          <p:attrName>ppt_y</p:attrName>
                                        </p:attrNameLst>
                                      </p:cBhvr>
                                      <p:tavLst>
                                        <p:tav tm="0">
                                          <p:val>
                                            <p:strVal val="1+#ppt_h/2"/>
                                          </p:val>
                                        </p:tav>
                                        <p:tav tm="100000">
                                          <p:val>
                                            <p:strVal val="#ppt_y"/>
                                          </p:val>
                                        </p:tav>
                                      </p:tavLst>
                                    </p:anim>
                                  </p:childTnLst>
                                </p:cTn>
                              </p:par>
                              <p:par>
                                <p:cTn id="202" nodeType="withEffect" fill="hold" presetClass="entr" presetID="2" presetSubtype="4">
                                  <p:stCondLst>
                                    <p:cond delay="0"/>
                                  </p:stCondLst>
                                  <p:childTnLst>
                                    <p:set>
                                      <p:cBhvr>
                                        <p:cTn id="203" dur="1" fill="hold">
                                          <p:stCondLst>
                                            <p:cond delay="0"/>
                                          </p:stCondLst>
                                        </p:cTn>
                                        <p:tgtEl>
                                          <p:spTgt spid="115">
                                            <p:txEl>
                                              <p:pRg st="2" end="2"/>
                                            </p:txEl>
                                          </p:spTgt>
                                        </p:tgtEl>
                                        <p:attrNameLst>
                                          <p:attrName>style.visibility</p:attrName>
                                        </p:attrNameLst>
                                      </p:cBhvr>
                                      <p:to>
                                        <p:strVal val="visible"/>
                                      </p:to>
                                    </p:set>
                                    <p:anim calcmode="lin" valueType="num">
                                      <p:cBhvr additive="repl">
                                        <p:cTn id="204" dur="500" fill="hold"/>
                                        <p:tgtEl>
                                          <p:spTgt spid="115">
                                            <p:txEl>
                                              <p:pRg st="2" end="2"/>
                                            </p:txEl>
                                          </p:spTgt>
                                        </p:tgtEl>
                                        <p:attrNameLst>
                                          <p:attrName>ppt_x</p:attrName>
                                        </p:attrNameLst>
                                      </p:cBhvr>
                                      <p:tavLst>
                                        <p:tav tm="0">
                                          <p:val>
                                            <p:strVal val="#ppt_x"/>
                                          </p:val>
                                        </p:tav>
                                        <p:tav tm="100000">
                                          <p:val>
                                            <p:strVal val="#ppt_x"/>
                                          </p:val>
                                        </p:tav>
                                      </p:tavLst>
                                    </p:anim>
                                    <p:anim calcmode="lin" valueType="num">
                                      <p:cBhvr additive="repl">
                                        <p:cTn id="205" dur="500" fill="hold"/>
                                        <p:tgtEl>
                                          <p:spTgt spid="115">
                                            <p:txEl>
                                              <p:pRg st="2" end="2"/>
                                            </p:txEl>
                                          </p:spTgt>
                                        </p:tgtEl>
                                        <p:attrNameLst>
                                          <p:attrName>ppt_y</p:attrName>
                                        </p:attrNameLst>
                                      </p:cBhvr>
                                      <p:tavLst>
                                        <p:tav tm="0">
                                          <p:val>
                                            <p:strVal val="1+#ppt_h/2"/>
                                          </p:val>
                                        </p:tav>
                                        <p:tav tm="100000">
                                          <p:val>
                                            <p:strVal val="#ppt_y"/>
                                          </p:val>
                                        </p:tav>
                                      </p:tavLst>
                                    </p:anim>
                                  </p:childTnLst>
                                </p:cTn>
                              </p:par>
                              <p:par>
                                <p:cTn id="206" nodeType="withEffect" fill="hold" presetClass="entr" presetID="2" presetSubtype="4">
                                  <p:stCondLst>
                                    <p:cond delay="0"/>
                                  </p:stCondLst>
                                  <p:childTnLst>
                                    <p:set>
                                      <p:cBhvr>
                                        <p:cTn id="207" dur="1" fill="hold">
                                          <p:stCondLst>
                                            <p:cond delay="0"/>
                                          </p:stCondLst>
                                        </p:cTn>
                                        <p:tgtEl>
                                          <p:spTgt spid="115">
                                            <p:txEl>
                                              <p:pRg st="4" end="4"/>
                                            </p:txEl>
                                          </p:spTgt>
                                        </p:tgtEl>
                                        <p:attrNameLst>
                                          <p:attrName>style.visibility</p:attrName>
                                        </p:attrNameLst>
                                      </p:cBhvr>
                                      <p:to>
                                        <p:strVal val="visible"/>
                                      </p:to>
                                    </p:set>
                                    <p:anim calcmode="lin" valueType="num">
                                      <p:cBhvr additive="repl">
                                        <p:cTn id="208" dur="500" fill="hold"/>
                                        <p:tgtEl>
                                          <p:spTgt spid="115">
                                            <p:txEl>
                                              <p:pRg st="4" end="4"/>
                                            </p:txEl>
                                          </p:spTgt>
                                        </p:tgtEl>
                                        <p:attrNameLst>
                                          <p:attrName>ppt_x</p:attrName>
                                        </p:attrNameLst>
                                      </p:cBhvr>
                                      <p:tavLst>
                                        <p:tav tm="0">
                                          <p:val>
                                            <p:strVal val="#ppt_x"/>
                                          </p:val>
                                        </p:tav>
                                        <p:tav tm="100000">
                                          <p:val>
                                            <p:strVal val="#ppt_x"/>
                                          </p:val>
                                        </p:tav>
                                      </p:tavLst>
                                    </p:anim>
                                    <p:anim calcmode="lin" valueType="num">
                                      <p:cBhvr additive="repl">
                                        <p:cTn id="209" dur="500" fill="hold"/>
                                        <p:tgtEl>
                                          <p:spTgt spid="1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18"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Κρουστική καύση</a:t>
            </a:r>
            <a:endParaRPr b="0" lang="en-US" sz="2000" spc="-1" strike="noStrike">
              <a:solidFill>
                <a:srgbClr val="000000"/>
              </a:solidFill>
              <a:latin typeface="Arial"/>
            </a:endParaRPr>
          </a:p>
        </p:txBody>
      </p:sp>
      <p:pic>
        <p:nvPicPr>
          <p:cNvPr id="119" name="Picture 2" descr=""/>
          <p:cNvPicPr/>
          <p:nvPr/>
        </p:nvPicPr>
        <p:blipFill>
          <a:blip r:embed="rId1"/>
          <a:srcRect l="0" t="0" r="0" b="50512"/>
          <a:stretch/>
        </p:blipFill>
        <p:spPr>
          <a:xfrm>
            <a:off x="1196640" y="869760"/>
            <a:ext cx="6831360" cy="1845720"/>
          </a:xfrm>
          <a:prstGeom prst="rect">
            <a:avLst/>
          </a:prstGeom>
          <a:ln w="9525">
            <a:noFill/>
          </a:ln>
        </p:spPr>
      </p:pic>
      <p:pic>
        <p:nvPicPr>
          <p:cNvPr id="120" name="Picture 2" descr=""/>
          <p:cNvPicPr/>
          <p:nvPr/>
        </p:nvPicPr>
        <p:blipFill>
          <a:blip r:embed="rId2"/>
          <a:srcRect l="0" t="51422" r="0" b="0"/>
          <a:stretch/>
        </p:blipFill>
        <p:spPr>
          <a:xfrm>
            <a:off x="1196640" y="2919960"/>
            <a:ext cx="6831360" cy="1811880"/>
          </a:xfrm>
          <a:prstGeom prst="rect">
            <a:avLst/>
          </a:prstGeom>
          <a:ln w="9525">
            <a:noFill/>
          </a:ln>
        </p:spPr>
      </p:pic>
      <p:sp>
        <p:nvSpPr>
          <p:cNvPr id="121" name="6 - TextBox"/>
          <p:cNvSpPr/>
          <p:nvPr/>
        </p:nvSpPr>
        <p:spPr>
          <a:xfrm>
            <a:off x="3204000" y="4515840"/>
            <a:ext cx="5184360" cy="272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pPr>
            <a:r>
              <a:rPr b="0" i="1" lang="el-GR" sz="1200" spc="-1" strike="noStrike">
                <a:solidFill>
                  <a:srgbClr val="000000"/>
                </a:solidFill>
                <a:latin typeface="Calibri"/>
              </a:rPr>
              <a:t>Εμφάνιση κανονικής και κρουστικής καύσης.</a:t>
            </a:r>
            <a:endParaRPr b="0" lang="en-US" sz="1200" spc="-1" strike="noStrike">
              <a:solidFill>
                <a:srgbClr val="000000"/>
              </a:solidFill>
              <a:latin typeface="Arial"/>
            </a:endParaRPr>
          </a:p>
        </p:txBody>
      </p:sp>
    </p:spTree>
  </p:cSld>
  <p:transition>
    <p:pull dir="rd"/>
  </p:transition>
  <p:timing>
    <p:tnLst>
      <p:par>
        <p:cTn id="210" dur="indefinite" restart="never" nodeType="tmRoot">
          <p:childTnLst>
            <p:seq>
              <p:cTn id="211" dur="indefinite" nodeType="mainSeq">
                <p:childTnLst>
                  <p:par>
                    <p:cTn id="212" fill="hold">
                      <p:stCondLst>
                        <p:cond delay="indefinite"/>
                      </p:stCondLst>
                      <p:childTnLst>
                        <p:par>
                          <p:cTn id="213" fill="hold">
                            <p:stCondLst>
                              <p:cond delay="0"/>
                            </p:stCondLst>
                            <p:childTnLst>
                              <p:par>
                                <p:cTn id="214" nodeType="clickEffect" fill="hold" presetClass="entr" presetID="5" presetSubtype="10">
                                  <p:stCondLst>
                                    <p:cond delay="0"/>
                                  </p:stCondLst>
                                  <p:childTnLst>
                                    <p:set>
                                      <p:cBhvr>
                                        <p:cTn id="215" dur="1" fill="hold">
                                          <p:stCondLst>
                                            <p:cond delay="0"/>
                                          </p:stCondLst>
                                        </p:cTn>
                                        <p:tgtEl>
                                          <p:spTgt spid="119"/>
                                        </p:tgtEl>
                                        <p:attrNameLst>
                                          <p:attrName>style.visibility</p:attrName>
                                        </p:attrNameLst>
                                      </p:cBhvr>
                                      <p:to>
                                        <p:strVal val="visible"/>
                                      </p:to>
                                    </p:set>
                                    <p:animEffect filter="checkerboard(across)" transition="in">
                                      <p:cBhvr additive="repl">
                                        <p:cTn id="216" dur="500"/>
                                        <p:tgtEl>
                                          <p:spTgt spid="119"/>
                                        </p:tgtEl>
                                      </p:cBhvr>
                                    </p:animEffect>
                                  </p:childTnLst>
                                </p:cTn>
                              </p:par>
                            </p:childTnLst>
                          </p:cTn>
                        </p:par>
                      </p:childTnLst>
                    </p:cTn>
                  </p:par>
                  <p:par>
                    <p:cTn id="217" fill="hold">
                      <p:stCondLst>
                        <p:cond delay="indefinite"/>
                      </p:stCondLst>
                      <p:childTnLst>
                        <p:par>
                          <p:cTn id="218" fill="hold">
                            <p:stCondLst>
                              <p:cond delay="0"/>
                            </p:stCondLst>
                            <p:childTnLst>
                              <p:par>
                                <p:cTn id="219" nodeType="clickEffect" fill="hold" presetClass="entr" presetID="4" presetSubtype="16">
                                  <p:stCondLst>
                                    <p:cond delay="0"/>
                                  </p:stCondLst>
                                  <p:childTnLst>
                                    <p:set>
                                      <p:cBhvr>
                                        <p:cTn id="220" dur="1" fill="hold">
                                          <p:stCondLst>
                                            <p:cond delay="0"/>
                                          </p:stCondLst>
                                        </p:cTn>
                                        <p:tgtEl>
                                          <p:spTgt spid="120"/>
                                        </p:tgtEl>
                                        <p:attrNameLst>
                                          <p:attrName>style.visibility</p:attrName>
                                        </p:attrNameLst>
                                      </p:cBhvr>
                                      <p:to>
                                        <p:strVal val="visible"/>
                                      </p:to>
                                    </p:set>
                                    <p:animEffect filter="box(in)" transition="in">
                                      <p:cBhvr additive="repl">
                                        <p:cTn id="221"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23" name="8 - TextBox"/>
          <p:cNvSpPr/>
          <p:nvPr/>
        </p:nvSpPr>
        <p:spPr>
          <a:xfrm>
            <a:off x="395640" y="906120"/>
            <a:ext cx="8280720" cy="3321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001"/>
              </a:spcAft>
            </a:pPr>
            <a:r>
              <a:rPr b="0" lang="el-GR" sz="1800" spc="-1" strike="noStrike">
                <a:solidFill>
                  <a:srgbClr val="000000"/>
                </a:solidFill>
                <a:latin typeface="Arial"/>
              </a:rPr>
              <a:t>Η καύση αυτή συνοδεύεται από κτύπους που ακούγονται ευκρινώς έξω από τον κινητήρα και οι οποίοι μοιάζουν με μεταλλικούς κτύπους. </a:t>
            </a:r>
            <a:endParaRPr b="0" lang="en-US" sz="1800" spc="-1" strike="noStrike">
              <a:solidFill>
                <a:srgbClr val="000000"/>
              </a:solidFill>
              <a:latin typeface="Arial"/>
            </a:endParaRPr>
          </a:p>
          <a:p>
            <a:pPr algn="ctr">
              <a:lnSpc>
                <a:spcPct val="100000"/>
              </a:lnSpc>
              <a:spcAft>
                <a:spcPts val="1001"/>
              </a:spcAft>
            </a:pPr>
            <a:endParaRPr b="0" lang="en-US" sz="1800" spc="-1" strike="noStrike">
              <a:solidFill>
                <a:srgbClr val="000000"/>
              </a:solidFill>
              <a:latin typeface="Arial"/>
            </a:endParaRPr>
          </a:p>
          <a:p>
            <a:pPr algn="ctr">
              <a:lnSpc>
                <a:spcPct val="100000"/>
              </a:lnSpc>
              <a:spcAft>
                <a:spcPts val="1001"/>
              </a:spcAft>
            </a:pPr>
            <a:r>
              <a:rPr b="0" lang="el-GR" sz="1800" spc="-1" strike="noStrike">
                <a:solidFill>
                  <a:srgbClr val="000000"/>
                </a:solidFill>
                <a:latin typeface="Arial"/>
              </a:rPr>
              <a:t>Το φαινόμενο αυτό ονομάζεται «πειράκια». </a:t>
            </a:r>
            <a:endParaRPr b="0" lang="en-US" sz="1800" spc="-1" strike="noStrike">
              <a:solidFill>
                <a:srgbClr val="000000"/>
              </a:solidFill>
              <a:latin typeface="Arial"/>
            </a:endParaRPr>
          </a:p>
          <a:p>
            <a:pPr algn="ctr">
              <a:lnSpc>
                <a:spcPct val="100000"/>
              </a:lnSpc>
              <a:spcAft>
                <a:spcPts val="1001"/>
              </a:spcAft>
            </a:pPr>
            <a:endParaRPr b="0" lang="en-US" sz="1800" spc="-1" strike="noStrike">
              <a:solidFill>
                <a:srgbClr val="000000"/>
              </a:solidFill>
              <a:latin typeface="Arial"/>
            </a:endParaRPr>
          </a:p>
          <a:p>
            <a:pPr algn="ctr">
              <a:lnSpc>
                <a:spcPct val="100000"/>
              </a:lnSpc>
              <a:spcAft>
                <a:spcPts val="1001"/>
              </a:spcAft>
            </a:pPr>
            <a:r>
              <a:rPr b="0" lang="el-GR" sz="1800" spc="-1" strike="noStrike">
                <a:solidFill>
                  <a:srgbClr val="000000"/>
                </a:solidFill>
                <a:latin typeface="Arial"/>
              </a:rPr>
              <a:t>Ως αιτία εμφάνισης της κρουστικής καύσης θεωρείται η ταχύτερη μετάδοση της φλόγας μέσα στο καύσιμο μίγμα πέρα από κάποιο κρίσιμο όριο. </a:t>
            </a:r>
            <a:endParaRPr b="0" lang="en-US" sz="1800" spc="-1" strike="noStrike">
              <a:solidFill>
                <a:srgbClr val="000000"/>
              </a:solidFill>
              <a:latin typeface="Arial"/>
            </a:endParaRPr>
          </a:p>
          <a:p>
            <a:pPr algn="ctr">
              <a:lnSpc>
                <a:spcPct val="100000"/>
              </a:lnSpc>
              <a:spcAft>
                <a:spcPts val="1001"/>
              </a:spcAft>
            </a:pPr>
            <a:endParaRPr b="0" lang="en-US" sz="1800" spc="-1" strike="noStrike">
              <a:solidFill>
                <a:srgbClr val="000000"/>
              </a:solidFill>
              <a:latin typeface="Arial"/>
            </a:endParaRPr>
          </a:p>
          <a:p>
            <a:pPr algn="ctr">
              <a:lnSpc>
                <a:spcPct val="100000"/>
              </a:lnSpc>
              <a:spcAft>
                <a:spcPts val="1001"/>
              </a:spcAft>
            </a:pPr>
            <a:r>
              <a:rPr b="0" lang="el-GR" sz="1800" spc="-1" strike="noStrike">
                <a:solidFill>
                  <a:srgbClr val="000000"/>
                </a:solidFill>
                <a:latin typeface="Arial"/>
              </a:rPr>
              <a:t>Το όριο αυτό εξαρτάται από τους εξής παράγοντες:</a:t>
            </a:r>
            <a:endParaRPr b="0" lang="en-US" sz="1800" spc="-1" strike="noStrike">
              <a:solidFill>
                <a:srgbClr val="000000"/>
              </a:solidFill>
              <a:latin typeface="Arial"/>
            </a:endParaRPr>
          </a:p>
        </p:txBody>
      </p:sp>
      <p:sp>
        <p:nvSpPr>
          <p:cNvPr id="124"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Κρουστική καύση</a:t>
            </a:r>
            <a:endParaRPr b="0" lang="en-US" sz="2000" spc="-1" strike="noStrike">
              <a:solidFill>
                <a:srgbClr val="000000"/>
              </a:solidFill>
              <a:latin typeface="Arial"/>
            </a:endParaRPr>
          </a:p>
        </p:txBody>
      </p:sp>
    </p:spTree>
  </p:cSld>
  <p:transition>
    <p:pull dir="rd"/>
  </p:transition>
  <p:timing>
    <p:tnLst>
      <p:par>
        <p:cTn id="222" dur="indefinite" restart="never" nodeType="tmRoot">
          <p:childTnLst>
            <p:seq>
              <p:cTn id="223" dur="indefinite" nodeType="mainSeq">
                <p:childTnLst>
                  <p:par>
                    <p:cTn id="224" fill="hold">
                      <p:stCondLst>
                        <p:cond delay="indefinite"/>
                      </p:stCondLst>
                      <p:childTnLst>
                        <p:par>
                          <p:cTn id="225" fill="hold">
                            <p:stCondLst>
                              <p:cond delay="0"/>
                            </p:stCondLst>
                            <p:childTnLst>
                              <p:par>
                                <p:cTn id="226" nodeType="clickEffect" fill="hold" presetClass="entr" presetID="2" presetSubtype="4">
                                  <p:stCondLst>
                                    <p:cond delay="0"/>
                                  </p:stCondLst>
                                  <p:childTnLst>
                                    <p:set>
                                      <p:cBhvr>
                                        <p:cTn id="227" dur="1" fill="hold">
                                          <p:stCondLst>
                                            <p:cond delay="0"/>
                                          </p:stCondLst>
                                        </p:cTn>
                                        <p:tgtEl>
                                          <p:spTgt spid="123">
                                            <p:txEl>
                                              <p:pRg st="2" end="2"/>
                                            </p:txEl>
                                          </p:spTgt>
                                        </p:tgtEl>
                                        <p:attrNameLst>
                                          <p:attrName>style.visibility</p:attrName>
                                        </p:attrNameLst>
                                      </p:cBhvr>
                                      <p:to>
                                        <p:strVal val="visible"/>
                                      </p:to>
                                    </p:set>
                                    <p:anim calcmode="lin" valueType="num">
                                      <p:cBhvr additive="repl">
                                        <p:cTn id="228" dur="500" fill="hold"/>
                                        <p:tgtEl>
                                          <p:spTgt spid="123">
                                            <p:txEl>
                                              <p:pRg st="2" end="2"/>
                                            </p:txEl>
                                          </p:spTgt>
                                        </p:tgtEl>
                                        <p:attrNameLst>
                                          <p:attrName>ppt_x</p:attrName>
                                        </p:attrNameLst>
                                      </p:cBhvr>
                                      <p:tavLst>
                                        <p:tav tm="0">
                                          <p:val>
                                            <p:strVal val="#ppt_x"/>
                                          </p:val>
                                        </p:tav>
                                        <p:tav tm="100000">
                                          <p:val>
                                            <p:strVal val="#ppt_x"/>
                                          </p:val>
                                        </p:tav>
                                      </p:tavLst>
                                    </p:anim>
                                    <p:anim calcmode="lin" valueType="num">
                                      <p:cBhvr additive="repl">
                                        <p:cTn id="229" dur="500" fill="hold"/>
                                        <p:tgtEl>
                                          <p:spTgt spid="123">
                                            <p:txEl>
                                              <p:pRg st="2" end="2"/>
                                            </p:txEl>
                                          </p:spTgt>
                                        </p:tgtEl>
                                        <p:attrNameLst>
                                          <p:attrName>ppt_y</p:attrName>
                                        </p:attrNameLst>
                                      </p:cBhvr>
                                      <p:tavLst>
                                        <p:tav tm="0">
                                          <p:val>
                                            <p:strVal val="1+#ppt_h/2"/>
                                          </p:val>
                                        </p:tav>
                                        <p:tav tm="100000">
                                          <p:val>
                                            <p:strVal val="#ppt_y"/>
                                          </p:val>
                                        </p:tav>
                                      </p:tavLst>
                                    </p:anim>
                                  </p:childTnLst>
                                </p:cTn>
                              </p:par>
                              <p:par>
                                <p:cTn id="230" nodeType="withEffect" fill="hold" presetClass="entr" presetID="2" presetSubtype="4">
                                  <p:stCondLst>
                                    <p:cond delay="0"/>
                                  </p:stCondLst>
                                  <p:childTnLst>
                                    <p:set>
                                      <p:cBhvr>
                                        <p:cTn id="231" dur="1" fill="hold">
                                          <p:stCondLst>
                                            <p:cond delay="0"/>
                                          </p:stCondLst>
                                        </p:cTn>
                                        <p:tgtEl>
                                          <p:spTgt spid="123">
                                            <p:txEl>
                                              <p:pRg st="4" end="4"/>
                                            </p:txEl>
                                          </p:spTgt>
                                        </p:tgtEl>
                                        <p:attrNameLst>
                                          <p:attrName>style.visibility</p:attrName>
                                        </p:attrNameLst>
                                      </p:cBhvr>
                                      <p:to>
                                        <p:strVal val="visible"/>
                                      </p:to>
                                    </p:set>
                                    <p:anim calcmode="lin" valueType="num">
                                      <p:cBhvr additive="repl">
                                        <p:cTn id="232" dur="500" fill="hold"/>
                                        <p:tgtEl>
                                          <p:spTgt spid="123">
                                            <p:txEl>
                                              <p:pRg st="4" end="4"/>
                                            </p:txEl>
                                          </p:spTgt>
                                        </p:tgtEl>
                                        <p:attrNameLst>
                                          <p:attrName>ppt_x</p:attrName>
                                        </p:attrNameLst>
                                      </p:cBhvr>
                                      <p:tavLst>
                                        <p:tav tm="0">
                                          <p:val>
                                            <p:strVal val="#ppt_x"/>
                                          </p:val>
                                        </p:tav>
                                        <p:tav tm="100000">
                                          <p:val>
                                            <p:strVal val="#ppt_x"/>
                                          </p:val>
                                        </p:tav>
                                      </p:tavLst>
                                    </p:anim>
                                    <p:anim calcmode="lin" valueType="num">
                                      <p:cBhvr additive="repl">
                                        <p:cTn id="233" dur="500" fill="hold"/>
                                        <p:tgtEl>
                                          <p:spTgt spid="123">
                                            <p:txEl>
                                              <p:pRg st="4" end="4"/>
                                            </p:txEl>
                                          </p:spTgt>
                                        </p:tgtEl>
                                        <p:attrNameLst>
                                          <p:attrName>ppt_y</p:attrName>
                                        </p:attrNameLst>
                                      </p:cBhvr>
                                      <p:tavLst>
                                        <p:tav tm="0">
                                          <p:val>
                                            <p:strVal val="1+#ppt_h/2"/>
                                          </p:val>
                                        </p:tav>
                                        <p:tav tm="100000">
                                          <p:val>
                                            <p:strVal val="#ppt_y"/>
                                          </p:val>
                                        </p:tav>
                                      </p:tavLst>
                                    </p:anim>
                                  </p:childTnLst>
                                </p:cTn>
                              </p:par>
                              <p:par>
                                <p:cTn id="234" nodeType="withEffect" fill="hold" presetClass="entr" presetID="2" presetSubtype="4">
                                  <p:stCondLst>
                                    <p:cond delay="0"/>
                                  </p:stCondLst>
                                  <p:childTnLst>
                                    <p:set>
                                      <p:cBhvr>
                                        <p:cTn id="235" dur="1" fill="hold">
                                          <p:stCondLst>
                                            <p:cond delay="0"/>
                                          </p:stCondLst>
                                        </p:cTn>
                                        <p:tgtEl>
                                          <p:spTgt spid="123">
                                            <p:txEl>
                                              <p:pRg st="6" end="6"/>
                                            </p:txEl>
                                          </p:spTgt>
                                        </p:tgtEl>
                                        <p:attrNameLst>
                                          <p:attrName>style.visibility</p:attrName>
                                        </p:attrNameLst>
                                      </p:cBhvr>
                                      <p:to>
                                        <p:strVal val="visible"/>
                                      </p:to>
                                    </p:set>
                                    <p:anim calcmode="lin" valueType="num">
                                      <p:cBhvr additive="repl">
                                        <p:cTn id="236" dur="500" fill="hold"/>
                                        <p:tgtEl>
                                          <p:spTgt spid="123">
                                            <p:txEl>
                                              <p:pRg st="6" end="6"/>
                                            </p:txEl>
                                          </p:spTgt>
                                        </p:tgtEl>
                                        <p:attrNameLst>
                                          <p:attrName>ppt_x</p:attrName>
                                        </p:attrNameLst>
                                      </p:cBhvr>
                                      <p:tavLst>
                                        <p:tav tm="0">
                                          <p:val>
                                            <p:strVal val="#ppt_x"/>
                                          </p:val>
                                        </p:tav>
                                        <p:tav tm="100000">
                                          <p:val>
                                            <p:strVal val="#ppt_x"/>
                                          </p:val>
                                        </p:tav>
                                      </p:tavLst>
                                    </p:anim>
                                    <p:anim calcmode="lin" valueType="num">
                                      <p:cBhvr additive="repl">
                                        <p:cTn id="237" dur="500" fill="hold"/>
                                        <p:tgtEl>
                                          <p:spTgt spid="1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26" name="8 - TextBox"/>
          <p:cNvSpPr/>
          <p:nvPr/>
        </p:nvSpPr>
        <p:spPr>
          <a:xfrm>
            <a:off x="395640" y="843480"/>
            <a:ext cx="8280720" cy="4016880"/>
          </a:xfrm>
          <a:prstGeom prst="rect">
            <a:avLst/>
          </a:prstGeom>
          <a:noFill/>
          <a:ln w="0">
            <a:noFill/>
          </a:ln>
        </p:spPr>
        <p:style>
          <a:lnRef idx="0"/>
          <a:fillRef idx="0"/>
          <a:effectRef idx="0"/>
          <a:fontRef idx="minor"/>
        </p:style>
        <p:txBody>
          <a:bodyPr lIns="90000" rIns="90000" tIns="45000" bIns="45000" anchor="t">
            <a:spAutoFit/>
          </a:bodyPr>
          <a:p>
            <a:pPr marL="355680" indent="-355680">
              <a:lnSpc>
                <a:spcPct val="100000"/>
              </a:lnSpc>
              <a:spcAft>
                <a:spcPts val="1001"/>
              </a:spcAft>
              <a:buSzPct val="100000"/>
              <a:buBlip>
                <a:blip r:embed="rId1"/>
              </a:buBlip>
            </a:pPr>
            <a:r>
              <a:rPr b="0" lang="el-GR" sz="1800" spc="-1" strike="noStrike">
                <a:solidFill>
                  <a:srgbClr val="000000"/>
                </a:solidFill>
                <a:latin typeface="Arial"/>
              </a:rPr>
              <a:t>Από το φορτίο του κινητήρα - σε περιπτώσεις μεγάλου φορτίου εμφανίζονται «πειράκια».</a:t>
            </a:r>
            <a:endParaRPr b="0" lang="en-US" sz="1800" spc="-1" strike="noStrike">
              <a:solidFill>
                <a:srgbClr val="000000"/>
              </a:solidFill>
              <a:latin typeface="Arial"/>
            </a:endParaRPr>
          </a:p>
          <a:p>
            <a:pPr marL="355680" indent="-355680">
              <a:lnSpc>
                <a:spcPct val="100000"/>
              </a:lnSpc>
              <a:spcAft>
                <a:spcPts val="1001"/>
              </a:spcAft>
              <a:buSzPct val="100000"/>
              <a:buBlip>
                <a:blip r:embed="rId2"/>
              </a:buBlip>
            </a:pPr>
            <a:r>
              <a:rPr b="0" lang="el-GR" sz="1800" spc="-1" strike="noStrike">
                <a:solidFill>
                  <a:srgbClr val="000000"/>
                </a:solidFill>
                <a:latin typeface="Arial"/>
              </a:rPr>
              <a:t>Από τον τύπο της χρησιμοποιούμενης βενζίνης - τα «πειράκια» εμφανίζονται όταν είναι μικρός ο βαθμός οκτανίων.</a:t>
            </a:r>
            <a:endParaRPr b="0" lang="en-US" sz="1800" spc="-1" strike="noStrike">
              <a:solidFill>
                <a:srgbClr val="000000"/>
              </a:solidFill>
              <a:latin typeface="Arial"/>
            </a:endParaRPr>
          </a:p>
          <a:p>
            <a:pPr marL="355680" indent="-355680">
              <a:lnSpc>
                <a:spcPct val="100000"/>
              </a:lnSpc>
              <a:spcAft>
                <a:spcPts val="1001"/>
              </a:spcAft>
              <a:buSzPct val="100000"/>
              <a:buBlip>
                <a:blip r:embed="rId3"/>
              </a:buBlip>
            </a:pPr>
            <a:r>
              <a:rPr b="0" lang="el-GR" sz="1800" spc="-1" strike="noStrike">
                <a:solidFill>
                  <a:srgbClr val="000000"/>
                </a:solidFill>
                <a:latin typeface="Arial"/>
              </a:rPr>
              <a:t>Από τη σχέση συμπίεσης - μεγαλύτερη συμπίεση, λόγω μη εγκεκριμένων από τον κατασκευαστή μετατροπών στον κινητήρα.</a:t>
            </a:r>
            <a:endParaRPr b="0" lang="en-US" sz="1800" spc="-1" strike="noStrike">
              <a:solidFill>
                <a:srgbClr val="000000"/>
              </a:solidFill>
              <a:latin typeface="Arial"/>
            </a:endParaRPr>
          </a:p>
          <a:p>
            <a:pPr marL="355680" indent="-355680">
              <a:lnSpc>
                <a:spcPct val="100000"/>
              </a:lnSpc>
              <a:spcAft>
                <a:spcPts val="1001"/>
              </a:spcAft>
              <a:buSzPct val="100000"/>
              <a:buBlip>
                <a:blip r:embed="rId4"/>
              </a:buBlip>
            </a:pPr>
            <a:r>
              <a:rPr b="0" lang="el-GR" sz="1800" spc="-1" strike="noStrike">
                <a:solidFill>
                  <a:srgbClr val="000000"/>
                </a:solidFill>
                <a:latin typeface="Arial"/>
              </a:rPr>
              <a:t>Από τη μορφή του θαλάμου καύσης και την ανομοιόμορφη κατανομή του μίγματος μέσα σε αυτόν.</a:t>
            </a:r>
            <a:endParaRPr b="0" lang="en-US" sz="1800" spc="-1" strike="noStrike">
              <a:solidFill>
                <a:srgbClr val="000000"/>
              </a:solidFill>
              <a:latin typeface="Arial"/>
            </a:endParaRPr>
          </a:p>
          <a:p>
            <a:pPr marL="355680" indent="-355680">
              <a:lnSpc>
                <a:spcPct val="100000"/>
              </a:lnSpc>
              <a:spcAft>
                <a:spcPts val="1001"/>
              </a:spcAft>
              <a:buSzPct val="100000"/>
              <a:buBlip>
                <a:blip r:embed="rId5"/>
              </a:buBlip>
            </a:pPr>
            <a:r>
              <a:rPr b="0" lang="el-GR" sz="1800" spc="-1" strike="noStrike">
                <a:solidFill>
                  <a:srgbClr val="000000"/>
                </a:solidFill>
                <a:latin typeface="Arial"/>
              </a:rPr>
              <a:t>Από την κακή ψύξη των κυλίνδρων.</a:t>
            </a:r>
            <a:endParaRPr b="0" lang="en-US" sz="1800" spc="-1" strike="noStrike">
              <a:solidFill>
                <a:srgbClr val="000000"/>
              </a:solidFill>
              <a:latin typeface="Arial"/>
            </a:endParaRPr>
          </a:p>
          <a:p>
            <a:pPr marL="355680" indent="-355680">
              <a:lnSpc>
                <a:spcPct val="100000"/>
              </a:lnSpc>
              <a:spcAft>
                <a:spcPts val="1001"/>
              </a:spcAft>
              <a:buSzPct val="100000"/>
              <a:buBlip>
                <a:blip r:embed="rId6"/>
              </a:buBlip>
            </a:pPr>
            <a:r>
              <a:rPr b="0" lang="el-GR" sz="1800" spc="-1" strike="noStrike">
                <a:solidFill>
                  <a:srgbClr val="000000"/>
                </a:solidFill>
                <a:latin typeface="Arial"/>
              </a:rPr>
              <a:t>Από την άκαιρη στιγμή της ανάφλεξης, λόγω εσφαλμένης ρύθμισης του αβάνς, και πιο συγκεκριμένα αν υπάρχει περισσότερη από την κανονική προπορεία ανάφλεξης.</a:t>
            </a:r>
            <a:endParaRPr b="0" lang="en-US" sz="1800" spc="-1" strike="noStrike">
              <a:solidFill>
                <a:srgbClr val="000000"/>
              </a:solidFill>
              <a:latin typeface="Arial"/>
            </a:endParaRPr>
          </a:p>
        </p:txBody>
      </p:sp>
      <p:sp>
        <p:nvSpPr>
          <p:cNvPr id="127"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Κρουστική καύση</a:t>
            </a:r>
            <a:endParaRPr b="0" lang="en-US" sz="2000" spc="-1" strike="noStrike">
              <a:solidFill>
                <a:srgbClr val="000000"/>
              </a:solidFill>
              <a:latin typeface="Arial"/>
            </a:endParaRPr>
          </a:p>
        </p:txBody>
      </p:sp>
    </p:spTree>
  </p:cSld>
  <p:transition>
    <p:pull dir="rd"/>
  </p:transition>
  <p:timing>
    <p:tnLst>
      <p:par>
        <p:cTn id="238" dur="indefinite" restart="never" nodeType="tmRoot">
          <p:childTnLst>
            <p:seq>
              <p:cTn id="239" dur="indefinite" nodeType="mainSeq">
                <p:childTnLst>
                  <p:par>
                    <p:cTn id="240" fill="hold">
                      <p:stCondLst>
                        <p:cond delay="indefinite"/>
                      </p:stCondLst>
                      <p:childTnLst>
                        <p:par>
                          <p:cTn id="241" fill="hold">
                            <p:stCondLst>
                              <p:cond delay="0"/>
                            </p:stCondLst>
                            <p:childTnLst>
                              <p:par>
                                <p:cTn id="242" nodeType="clickEffect" fill="hold" presetClass="entr" presetID="2" presetSubtype="4">
                                  <p:stCondLst>
                                    <p:cond delay="500"/>
                                  </p:stCondLst>
                                  <p:childTnLst>
                                    <p:set>
                                      <p:cBhvr>
                                        <p:cTn id="243" dur="1" fill="hold">
                                          <p:stCondLst>
                                            <p:cond delay="0"/>
                                          </p:stCondLst>
                                        </p:cTn>
                                        <p:tgtEl>
                                          <p:spTgt spid="126">
                                            <p:txEl>
                                              <p:pRg st="0" end="0"/>
                                            </p:txEl>
                                          </p:spTgt>
                                        </p:tgtEl>
                                        <p:attrNameLst>
                                          <p:attrName>style.visibility</p:attrName>
                                        </p:attrNameLst>
                                      </p:cBhvr>
                                      <p:to>
                                        <p:strVal val="visible"/>
                                      </p:to>
                                    </p:set>
                                    <p:anim calcmode="lin" valueType="num">
                                      <p:cBhvr additive="repl">
                                        <p:cTn id="244" dur="500" fill="hold"/>
                                        <p:tgtEl>
                                          <p:spTgt spid="126">
                                            <p:txEl>
                                              <p:pRg st="0" end="0"/>
                                            </p:txEl>
                                          </p:spTgt>
                                        </p:tgtEl>
                                        <p:attrNameLst>
                                          <p:attrName>ppt_x</p:attrName>
                                        </p:attrNameLst>
                                      </p:cBhvr>
                                      <p:tavLst>
                                        <p:tav tm="0">
                                          <p:val>
                                            <p:strVal val="#ppt_x"/>
                                          </p:val>
                                        </p:tav>
                                        <p:tav tm="100000">
                                          <p:val>
                                            <p:strVal val="#ppt_x"/>
                                          </p:val>
                                        </p:tav>
                                      </p:tavLst>
                                    </p:anim>
                                    <p:anim calcmode="lin" valueType="num">
                                      <p:cBhvr additive="repl">
                                        <p:cTn id="245" dur="500" fill="hold"/>
                                        <p:tgtEl>
                                          <p:spTgt spid="126">
                                            <p:txEl>
                                              <p:pRg st="0" end="0"/>
                                            </p:txEl>
                                          </p:spTgt>
                                        </p:tgtEl>
                                        <p:attrNameLst>
                                          <p:attrName>ppt_y</p:attrName>
                                        </p:attrNameLst>
                                      </p:cBhvr>
                                      <p:tavLst>
                                        <p:tav tm="0">
                                          <p:val>
                                            <p:strVal val="1+#ppt_h/2"/>
                                          </p:val>
                                        </p:tav>
                                        <p:tav tm="100000">
                                          <p:val>
                                            <p:strVal val="#ppt_y"/>
                                          </p:val>
                                        </p:tav>
                                      </p:tavLst>
                                    </p:anim>
                                  </p:childTnLst>
                                </p:cTn>
                              </p:par>
                              <p:par>
                                <p:cTn id="246" nodeType="withEffect" fill="hold" presetClass="entr" presetID="2" presetSubtype="4">
                                  <p:stCondLst>
                                    <p:cond delay="500"/>
                                  </p:stCondLst>
                                  <p:childTnLst>
                                    <p:set>
                                      <p:cBhvr>
                                        <p:cTn id="247" dur="1" fill="hold">
                                          <p:stCondLst>
                                            <p:cond delay="0"/>
                                          </p:stCondLst>
                                        </p:cTn>
                                        <p:tgtEl>
                                          <p:spTgt spid="126">
                                            <p:txEl>
                                              <p:pRg st="1" end="1"/>
                                            </p:txEl>
                                          </p:spTgt>
                                        </p:tgtEl>
                                        <p:attrNameLst>
                                          <p:attrName>style.visibility</p:attrName>
                                        </p:attrNameLst>
                                      </p:cBhvr>
                                      <p:to>
                                        <p:strVal val="visible"/>
                                      </p:to>
                                    </p:set>
                                    <p:anim calcmode="lin" valueType="num">
                                      <p:cBhvr additive="repl">
                                        <p:cTn id="248" dur="500" fill="hold"/>
                                        <p:tgtEl>
                                          <p:spTgt spid="126">
                                            <p:txEl>
                                              <p:pRg st="1" end="1"/>
                                            </p:txEl>
                                          </p:spTgt>
                                        </p:tgtEl>
                                        <p:attrNameLst>
                                          <p:attrName>ppt_x</p:attrName>
                                        </p:attrNameLst>
                                      </p:cBhvr>
                                      <p:tavLst>
                                        <p:tav tm="0">
                                          <p:val>
                                            <p:strVal val="#ppt_x"/>
                                          </p:val>
                                        </p:tav>
                                        <p:tav tm="100000">
                                          <p:val>
                                            <p:strVal val="#ppt_x"/>
                                          </p:val>
                                        </p:tav>
                                      </p:tavLst>
                                    </p:anim>
                                    <p:anim calcmode="lin" valueType="num">
                                      <p:cBhvr additive="repl">
                                        <p:cTn id="249" dur="500" fill="hold"/>
                                        <p:tgtEl>
                                          <p:spTgt spid="126">
                                            <p:txEl>
                                              <p:pRg st="1" end="1"/>
                                            </p:txEl>
                                          </p:spTgt>
                                        </p:tgtEl>
                                        <p:attrNameLst>
                                          <p:attrName>ppt_y</p:attrName>
                                        </p:attrNameLst>
                                      </p:cBhvr>
                                      <p:tavLst>
                                        <p:tav tm="0">
                                          <p:val>
                                            <p:strVal val="1+#ppt_h/2"/>
                                          </p:val>
                                        </p:tav>
                                        <p:tav tm="100000">
                                          <p:val>
                                            <p:strVal val="#ppt_y"/>
                                          </p:val>
                                        </p:tav>
                                      </p:tavLst>
                                    </p:anim>
                                  </p:childTnLst>
                                </p:cTn>
                              </p:par>
                              <p:par>
                                <p:cTn id="250" nodeType="withEffect" fill="hold" presetClass="entr" presetID="2" presetSubtype="4">
                                  <p:stCondLst>
                                    <p:cond delay="500"/>
                                  </p:stCondLst>
                                  <p:childTnLst>
                                    <p:set>
                                      <p:cBhvr>
                                        <p:cTn id="251" dur="1" fill="hold">
                                          <p:stCondLst>
                                            <p:cond delay="0"/>
                                          </p:stCondLst>
                                        </p:cTn>
                                        <p:tgtEl>
                                          <p:spTgt spid="126">
                                            <p:txEl>
                                              <p:pRg st="2" end="2"/>
                                            </p:txEl>
                                          </p:spTgt>
                                        </p:tgtEl>
                                        <p:attrNameLst>
                                          <p:attrName>style.visibility</p:attrName>
                                        </p:attrNameLst>
                                      </p:cBhvr>
                                      <p:to>
                                        <p:strVal val="visible"/>
                                      </p:to>
                                    </p:set>
                                    <p:anim calcmode="lin" valueType="num">
                                      <p:cBhvr additive="repl">
                                        <p:cTn id="252" dur="500" fill="hold"/>
                                        <p:tgtEl>
                                          <p:spTgt spid="126">
                                            <p:txEl>
                                              <p:pRg st="2" end="2"/>
                                            </p:txEl>
                                          </p:spTgt>
                                        </p:tgtEl>
                                        <p:attrNameLst>
                                          <p:attrName>ppt_x</p:attrName>
                                        </p:attrNameLst>
                                      </p:cBhvr>
                                      <p:tavLst>
                                        <p:tav tm="0">
                                          <p:val>
                                            <p:strVal val="#ppt_x"/>
                                          </p:val>
                                        </p:tav>
                                        <p:tav tm="100000">
                                          <p:val>
                                            <p:strVal val="#ppt_x"/>
                                          </p:val>
                                        </p:tav>
                                      </p:tavLst>
                                    </p:anim>
                                    <p:anim calcmode="lin" valueType="num">
                                      <p:cBhvr additive="repl">
                                        <p:cTn id="253" dur="500" fill="hold"/>
                                        <p:tgtEl>
                                          <p:spTgt spid="126">
                                            <p:txEl>
                                              <p:pRg st="2" end="2"/>
                                            </p:txEl>
                                          </p:spTgt>
                                        </p:tgtEl>
                                        <p:attrNameLst>
                                          <p:attrName>ppt_y</p:attrName>
                                        </p:attrNameLst>
                                      </p:cBhvr>
                                      <p:tavLst>
                                        <p:tav tm="0">
                                          <p:val>
                                            <p:strVal val="1+#ppt_h/2"/>
                                          </p:val>
                                        </p:tav>
                                        <p:tav tm="100000">
                                          <p:val>
                                            <p:strVal val="#ppt_y"/>
                                          </p:val>
                                        </p:tav>
                                      </p:tavLst>
                                    </p:anim>
                                  </p:childTnLst>
                                </p:cTn>
                              </p:par>
                              <p:par>
                                <p:cTn id="254" nodeType="withEffect" fill="hold" presetClass="entr" presetID="2" presetSubtype="4">
                                  <p:stCondLst>
                                    <p:cond delay="500"/>
                                  </p:stCondLst>
                                  <p:childTnLst>
                                    <p:set>
                                      <p:cBhvr>
                                        <p:cTn id="255" dur="1" fill="hold">
                                          <p:stCondLst>
                                            <p:cond delay="0"/>
                                          </p:stCondLst>
                                        </p:cTn>
                                        <p:tgtEl>
                                          <p:spTgt spid="126">
                                            <p:txEl>
                                              <p:pRg st="3" end="3"/>
                                            </p:txEl>
                                          </p:spTgt>
                                        </p:tgtEl>
                                        <p:attrNameLst>
                                          <p:attrName>style.visibility</p:attrName>
                                        </p:attrNameLst>
                                      </p:cBhvr>
                                      <p:to>
                                        <p:strVal val="visible"/>
                                      </p:to>
                                    </p:set>
                                    <p:anim calcmode="lin" valueType="num">
                                      <p:cBhvr additive="repl">
                                        <p:cTn id="256" dur="500" fill="hold"/>
                                        <p:tgtEl>
                                          <p:spTgt spid="126">
                                            <p:txEl>
                                              <p:pRg st="3" end="3"/>
                                            </p:txEl>
                                          </p:spTgt>
                                        </p:tgtEl>
                                        <p:attrNameLst>
                                          <p:attrName>ppt_x</p:attrName>
                                        </p:attrNameLst>
                                      </p:cBhvr>
                                      <p:tavLst>
                                        <p:tav tm="0">
                                          <p:val>
                                            <p:strVal val="#ppt_x"/>
                                          </p:val>
                                        </p:tav>
                                        <p:tav tm="100000">
                                          <p:val>
                                            <p:strVal val="#ppt_x"/>
                                          </p:val>
                                        </p:tav>
                                      </p:tavLst>
                                    </p:anim>
                                    <p:anim calcmode="lin" valueType="num">
                                      <p:cBhvr additive="repl">
                                        <p:cTn id="257" dur="500" fill="hold"/>
                                        <p:tgtEl>
                                          <p:spTgt spid="126">
                                            <p:txEl>
                                              <p:pRg st="3" end="3"/>
                                            </p:txEl>
                                          </p:spTgt>
                                        </p:tgtEl>
                                        <p:attrNameLst>
                                          <p:attrName>ppt_y</p:attrName>
                                        </p:attrNameLst>
                                      </p:cBhvr>
                                      <p:tavLst>
                                        <p:tav tm="0">
                                          <p:val>
                                            <p:strVal val="1+#ppt_h/2"/>
                                          </p:val>
                                        </p:tav>
                                        <p:tav tm="100000">
                                          <p:val>
                                            <p:strVal val="#ppt_y"/>
                                          </p:val>
                                        </p:tav>
                                      </p:tavLst>
                                    </p:anim>
                                  </p:childTnLst>
                                </p:cTn>
                              </p:par>
                              <p:par>
                                <p:cTn id="258" nodeType="withEffect" fill="hold" presetClass="entr" presetID="2" presetSubtype="4">
                                  <p:stCondLst>
                                    <p:cond delay="500"/>
                                  </p:stCondLst>
                                  <p:childTnLst>
                                    <p:set>
                                      <p:cBhvr>
                                        <p:cTn id="259" dur="1" fill="hold">
                                          <p:stCondLst>
                                            <p:cond delay="0"/>
                                          </p:stCondLst>
                                        </p:cTn>
                                        <p:tgtEl>
                                          <p:spTgt spid="126">
                                            <p:txEl>
                                              <p:pRg st="4" end="4"/>
                                            </p:txEl>
                                          </p:spTgt>
                                        </p:tgtEl>
                                        <p:attrNameLst>
                                          <p:attrName>style.visibility</p:attrName>
                                        </p:attrNameLst>
                                      </p:cBhvr>
                                      <p:to>
                                        <p:strVal val="visible"/>
                                      </p:to>
                                    </p:set>
                                    <p:anim calcmode="lin" valueType="num">
                                      <p:cBhvr additive="repl">
                                        <p:cTn id="260" dur="500" fill="hold"/>
                                        <p:tgtEl>
                                          <p:spTgt spid="126">
                                            <p:txEl>
                                              <p:pRg st="4" end="4"/>
                                            </p:txEl>
                                          </p:spTgt>
                                        </p:tgtEl>
                                        <p:attrNameLst>
                                          <p:attrName>ppt_x</p:attrName>
                                        </p:attrNameLst>
                                      </p:cBhvr>
                                      <p:tavLst>
                                        <p:tav tm="0">
                                          <p:val>
                                            <p:strVal val="#ppt_x"/>
                                          </p:val>
                                        </p:tav>
                                        <p:tav tm="100000">
                                          <p:val>
                                            <p:strVal val="#ppt_x"/>
                                          </p:val>
                                        </p:tav>
                                      </p:tavLst>
                                    </p:anim>
                                    <p:anim calcmode="lin" valueType="num">
                                      <p:cBhvr additive="repl">
                                        <p:cTn id="261" dur="500" fill="hold"/>
                                        <p:tgtEl>
                                          <p:spTgt spid="126">
                                            <p:txEl>
                                              <p:pRg st="4" end="4"/>
                                            </p:txEl>
                                          </p:spTgt>
                                        </p:tgtEl>
                                        <p:attrNameLst>
                                          <p:attrName>ppt_y</p:attrName>
                                        </p:attrNameLst>
                                      </p:cBhvr>
                                      <p:tavLst>
                                        <p:tav tm="0">
                                          <p:val>
                                            <p:strVal val="1+#ppt_h/2"/>
                                          </p:val>
                                        </p:tav>
                                        <p:tav tm="100000">
                                          <p:val>
                                            <p:strVal val="#ppt_y"/>
                                          </p:val>
                                        </p:tav>
                                      </p:tavLst>
                                    </p:anim>
                                  </p:childTnLst>
                                </p:cTn>
                              </p:par>
                              <p:par>
                                <p:cTn id="262" nodeType="withEffect" fill="hold" presetClass="entr" presetID="2" presetSubtype="4">
                                  <p:stCondLst>
                                    <p:cond delay="500"/>
                                  </p:stCondLst>
                                  <p:childTnLst>
                                    <p:set>
                                      <p:cBhvr>
                                        <p:cTn id="263" dur="1" fill="hold">
                                          <p:stCondLst>
                                            <p:cond delay="0"/>
                                          </p:stCondLst>
                                        </p:cTn>
                                        <p:tgtEl>
                                          <p:spTgt spid="126">
                                            <p:txEl>
                                              <p:pRg st="5" end="5"/>
                                            </p:txEl>
                                          </p:spTgt>
                                        </p:tgtEl>
                                        <p:attrNameLst>
                                          <p:attrName>style.visibility</p:attrName>
                                        </p:attrNameLst>
                                      </p:cBhvr>
                                      <p:to>
                                        <p:strVal val="visible"/>
                                      </p:to>
                                    </p:set>
                                    <p:anim calcmode="lin" valueType="num">
                                      <p:cBhvr additive="repl">
                                        <p:cTn id="264" dur="500" fill="hold"/>
                                        <p:tgtEl>
                                          <p:spTgt spid="126">
                                            <p:txEl>
                                              <p:pRg st="5" end="5"/>
                                            </p:txEl>
                                          </p:spTgt>
                                        </p:tgtEl>
                                        <p:attrNameLst>
                                          <p:attrName>ppt_x</p:attrName>
                                        </p:attrNameLst>
                                      </p:cBhvr>
                                      <p:tavLst>
                                        <p:tav tm="0">
                                          <p:val>
                                            <p:strVal val="#ppt_x"/>
                                          </p:val>
                                        </p:tav>
                                        <p:tav tm="100000">
                                          <p:val>
                                            <p:strVal val="#ppt_x"/>
                                          </p:val>
                                        </p:tav>
                                      </p:tavLst>
                                    </p:anim>
                                    <p:anim calcmode="lin" valueType="num">
                                      <p:cBhvr additive="repl">
                                        <p:cTn id="265" dur="500" fill="hold"/>
                                        <p:tgtEl>
                                          <p:spTgt spid="12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29" name="8 - TextBox"/>
          <p:cNvSpPr/>
          <p:nvPr/>
        </p:nvSpPr>
        <p:spPr>
          <a:xfrm>
            <a:off x="395640" y="906120"/>
            <a:ext cx="8280720" cy="3554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001"/>
              </a:spcAft>
            </a:pPr>
            <a:r>
              <a:rPr b="0" lang="el-GR" sz="1800" spc="-1" strike="noStrike">
                <a:solidFill>
                  <a:srgbClr val="000000"/>
                </a:solidFill>
                <a:latin typeface="Arial"/>
              </a:rPr>
              <a:t>Συνέπειες του φαινομένου της κρουστικής καύσης είναι:</a:t>
            </a:r>
            <a:endParaRPr b="0" lang="en-US" sz="1800" spc="-1" strike="noStrike">
              <a:solidFill>
                <a:srgbClr val="000000"/>
              </a:solidFill>
              <a:latin typeface="Arial"/>
            </a:endParaRPr>
          </a:p>
          <a:p>
            <a:pPr marL="264960" indent="-264960">
              <a:lnSpc>
                <a:spcPct val="100000"/>
              </a:lnSpc>
              <a:spcAft>
                <a:spcPts val="1800"/>
              </a:spcAft>
              <a:buSzPct val="100000"/>
              <a:buBlip>
                <a:blip r:embed="rId1"/>
              </a:buBlip>
            </a:pPr>
            <a:r>
              <a:rPr b="0" lang="el-GR" sz="1800" spc="-1" strike="noStrike">
                <a:solidFill>
                  <a:srgbClr val="000000"/>
                </a:solidFill>
                <a:latin typeface="Arial"/>
              </a:rPr>
              <a:t>Η υπερθέρμανση του κινητήρα.</a:t>
            </a:r>
            <a:endParaRPr b="0" lang="en-US" sz="1800" spc="-1" strike="noStrike">
              <a:solidFill>
                <a:srgbClr val="000000"/>
              </a:solidFill>
              <a:latin typeface="Arial"/>
            </a:endParaRPr>
          </a:p>
          <a:p>
            <a:pPr marL="264960" indent="-264960">
              <a:lnSpc>
                <a:spcPct val="100000"/>
              </a:lnSpc>
              <a:spcAft>
                <a:spcPts val="1800"/>
              </a:spcAft>
              <a:buSzPct val="100000"/>
              <a:buBlip>
                <a:blip r:embed="rId2"/>
              </a:buBlip>
            </a:pPr>
            <a:r>
              <a:rPr b="0" lang="el-GR" sz="1800" spc="-1" strike="noStrike">
                <a:solidFill>
                  <a:srgbClr val="000000"/>
                </a:solidFill>
                <a:latin typeface="Arial"/>
              </a:rPr>
              <a:t>Η πτώση της απόδοσής του.</a:t>
            </a:r>
            <a:endParaRPr b="0" lang="en-US" sz="1800" spc="-1" strike="noStrike">
              <a:solidFill>
                <a:srgbClr val="000000"/>
              </a:solidFill>
              <a:latin typeface="Arial"/>
            </a:endParaRPr>
          </a:p>
          <a:p>
            <a:pPr marL="264960" indent="-264960">
              <a:lnSpc>
                <a:spcPct val="100000"/>
              </a:lnSpc>
              <a:spcAft>
                <a:spcPts val="1800"/>
              </a:spcAft>
              <a:buSzPct val="100000"/>
              <a:buBlip>
                <a:blip r:embed="rId3"/>
              </a:buBlip>
            </a:pPr>
            <a:r>
              <a:rPr b="0" lang="el-GR" sz="1800" spc="-1" strike="noStrike">
                <a:solidFill>
                  <a:srgbClr val="000000"/>
                </a:solidFill>
                <a:latin typeface="Arial"/>
              </a:rPr>
              <a:t>Η κόπωση των εξαρτημάτων του (εμβόλων, διωστήρων, βαλβίδων, χιτωνίων, κ.λπ.).</a:t>
            </a:r>
            <a:endParaRPr b="0" lang="en-US" sz="1800" spc="-1" strike="noStrike">
              <a:solidFill>
                <a:srgbClr val="000000"/>
              </a:solidFill>
              <a:latin typeface="Arial"/>
            </a:endParaRPr>
          </a:p>
          <a:p>
            <a:pPr marL="264960" indent="-264960">
              <a:lnSpc>
                <a:spcPct val="100000"/>
              </a:lnSpc>
              <a:spcAft>
                <a:spcPts val="1800"/>
              </a:spcAft>
              <a:buSzPct val="100000"/>
              <a:buBlip>
                <a:blip r:embed="rId4"/>
              </a:buBlip>
            </a:pPr>
            <a:r>
              <a:rPr b="0" lang="el-GR" sz="1800" spc="-1" strike="noStrike">
                <a:solidFill>
                  <a:srgbClr val="000000"/>
                </a:solidFill>
                <a:latin typeface="Arial"/>
              </a:rPr>
              <a:t>Η μερική ή ολική καταστροφή τους (π.χ. τρύπημα του εμβόλου).</a:t>
            </a:r>
            <a:endParaRPr b="0" lang="en-US" sz="1800" spc="-1" strike="noStrike">
              <a:solidFill>
                <a:srgbClr val="000000"/>
              </a:solidFill>
              <a:latin typeface="Arial"/>
            </a:endParaRPr>
          </a:p>
          <a:p>
            <a:pPr marL="264960" indent="-264960">
              <a:lnSpc>
                <a:spcPct val="100000"/>
              </a:lnSpc>
              <a:spcAft>
                <a:spcPts val="1800"/>
              </a:spcAft>
              <a:buSzPct val="100000"/>
              <a:buBlip>
                <a:blip r:embed="rId5"/>
              </a:buBlip>
            </a:pPr>
            <a:r>
              <a:rPr b="0" lang="el-GR" sz="1800" spc="-1" strike="noStrike">
                <a:solidFill>
                  <a:srgbClr val="000000"/>
                </a:solidFill>
                <a:latin typeface="Arial"/>
              </a:rPr>
              <a:t>Η αυξημένη κατανάλωση.</a:t>
            </a:r>
            <a:endParaRPr b="0" lang="en-US" sz="1800" spc="-1" strike="noStrike">
              <a:solidFill>
                <a:srgbClr val="000000"/>
              </a:solidFill>
              <a:latin typeface="Arial"/>
            </a:endParaRPr>
          </a:p>
          <a:p>
            <a:pPr marL="264960" indent="-264960">
              <a:lnSpc>
                <a:spcPct val="100000"/>
              </a:lnSpc>
              <a:spcAft>
                <a:spcPts val="1800"/>
              </a:spcAft>
              <a:buSzPct val="100000"/>
              <a:buBlip>
                <a:blip r:embed="rId6"/>
              </a:buBlip>
            </a:pPr>
            <a:r>
              <a:rPr b="0" lang="el-GR" sz="1800" spc="-1" strike="noStrike">
                <a:solidFill>
                  <a:srgbClr val="000000"/>
                </a:solidFill>
                <a:latin typeface="Arial"/>
              </a:rPr>
              <a:t>Η αυξημένη ποσότητα ρυπαντών στα καυσαέρια.</a:t>
            </a:r>
            <a:endParaRPr b="0" lang="en-US" sz="1800" spc="-1" strike="noStrike">
              <a:solidFill>
                <a:srgbClr val="000000"/>
              </a:solidFill>
              <a:latin typeface="Arial"/>
            </a:endParaRPr>
          </a:p>
        </p:txBody>
      </p:sp>
      <p:sp>
        <p:nvSpPr>
          <p:cNvPr id="130"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Κρουστική καύση</a:t>
            </a:r>
            <a:endParaRPr b="0" lang="en-US" sz="2000" spc="-1" strike="noStrike">
              <a:solidFill>
                <a:srgbClr val="000000"/>
              </a:solidFill>
              <a:latin typeface="Arial"/>
            </a:endParaRPr>
          </a:p>
        </p:txBody>
      </p:sp>
    </p:spTree>
  </p:cSld>
  <p:transition>
    <p:pull dir="rd"/>
  </p:transition>
  <p:timing>
    <p:tnLst>
      <p:par>
        <p:cTn id="266" dur="indefinite" restart="never" nodeType="tmRoot">
          <p:childTnLst>
            <p:seq>
              <p:cTn id="267" dur="indefinite" nodeType="mainSeq">
                <p:childTnLst>
                  <p:par>
                    <p:cTn id="268" fill="hold">
                      <p:stCondLst>
                        <p:cond delay="indefinite"/>
                      </p:stCondLst>
                      <p:childTnLst>
                        <p:par>
                          <p:cTn id="269" fill="hold">
                            <p:stCondLst>
                              <p:cond delay="0"/>
                            </p:stCondLst>
                            <p:childTnLst>
                              <p:par>
                                <p:cTn id="270" nodeType="clickEffect" fill="hold" presetClass="entr" presetID="2" presetSubtype="4">
                                  <p:stCondLst>
                                    <p:cond delay="500"/>
                                  </p:stCondLst>
                                  <p:childTnLst>
                                    <p:set>
                                      <p:cBhvr>
                                        <p:cTn id="271" dur="1" fill="hold">
                                          <p:stCondLst>
                                            <p:cond delay="0"/>
                                          </p:stCondLst>
                                        </p:cTn>
                                        <p:tgtEl>
                                          <p:spTgt spid="129">
                                            <p:txEl>
                                              <p:pRg st="1" end="1"/>
                                            </p:txEl>
                                          </p:spTgt>
                                        </p:tgtEl>
                                        <p:attrNameLst>
                                          <p:attrName>style.visibility</p:attrName>
                                        </p:attrNameLst>
                                      </p:cBhvr>
                                      <p:to>
                                        <p:strVal val="visible"/>
                                      </p:to>
                                    </p:set>
                                    <p:anim calcmode="lin" valueType="num">
                                      <p:cBhvr additive="repl">
                                        <p:cTn id="272" dur="500" fill="hold"/>
                                        <p:tgtEl>
                                          <p:spTgt spid="129">
                                            <p:txEl>
                                              <p:pRg st="1" end="1"/>
                                            </p:txEl>
                                          </p:spTgt>
                                        </p:tgtEl>
                                        <p:attrNameLst>
                                          <p:attrName>ppt_x</p:attrName>
                                        </p:attrNameLst>
                                      </p:cBhvr>
                                      <p:tavLst>
                                        <p:tav tm="0">
                                          <p:val>
                                            <p:strVal val="#ppt_x"/>
                                          </p:val>
                                        </p:tav>
                                        <p:tav tm="100000">
                                          <p:val>
                                            <p:strVal val="#ppt_x"/>
                                          </p:val>
                                        </p:tav>
                                      </p:tavLst>
                                    </p:anim>
                                    <p:anim calcmode="lin" valueType="num">
                                      <p:cBhvr additive="repl">
                                        <p:cTn id="273" dur="500" fill="hold"/>
                                        <p:tgtEl>
                                          <p:spTgt spid="129">
                                            <p:txEl>
                                              <p:pRg st="1" end="1"/>
                                            </p:txEl>
                                          </p:spTgt>
                                        </p:tgtEl>
                                        <p:attrNameLst>
                                          <p:attrName>ppt_y</p:attrName>
                                        </p:attrNameLst>
                                      </p:cBhvr>
                                      <p:tavLst>
                                        <p:tav tm="0">
                                          <p:val>
                                            <p:strVal val="1+#ppt_h/2"/>
                                          </p:val>
                                        </p:tav>
                                        <p:tav tm="100000">
                                          <p:val>
                                            <p:strVal val="#ppt_y"/>
                                          </p:val>
                                        </p:tav>
                                      </p:tavLst>
                                    </p:anim>
                                  </p:childTnLst>
                                </p:cTn>
                              </p:par>
                              <p:par>
                                <p:cTn id="274" nodeType="withEffect" fill="hold" presetClass="entr" presetID="2" presetSubtype="4">
                                  <p:stCondLst>
                                    <p:cond delay="500"/>
                                  </p:stCondLst>
                                  <p:childTnLst>
                                    <p:set>
                                      <p:cBhvr>
                                        <p:cTn id="275" dur="1" fill="hold">
                                          <p:stCondLst>
                                            <p:cond delay="0"/>
                                          </p:stCondLst>
                                        </p:cTn>
                                        <p:tgtEl>
                                          <p:spTgt spid="129">
                                            <p:txEl>
                                              <p:pRg st="2" end="2"/>
                                            </p:txEl>
                                          </p:spTgt>
                                        </p:tgtEl>
                                        <p:attrNameLst>
                                          <p:attrName>style.visibility</p:attrName>
                                        </p:attrNameLst>
                                      </p:cBhvr>
                                      <p:to>
                                        <p:strVal val="visible"/>
                                      </p:to>
                                    </p:set>
                                    <p:anim calcmode="lin" valueType="num">
                                      <p:cBhvr additive="repl">
                                        <p:cTn id="276" dur="500" fill="hold"/>
                                        <p:tgtEl>
                                          <p:spTgt spid="129">
                                            <p:txEl>
                                              <p:pRg st="2" end="2"/>
                                            </p:txEl>
                                          </p:spTgt>
                                        </p:tgtEl>
                                        <p:attrNameLst>
                                          <p:attrName>ppt_x</p:attrName>
                                        </p:attrNameLst>
                                      </p:cBhvr>
                                      <p:tavLst>
                                        <p:tav tm="0">
                                          <p:val>
                                            <p:strVal val="#ppt_x"/>
                                          </p:val>
                                        </p:tav>
                                        <p:tav tm="100000">
                                          <p:val>
                                            <p:strVal val="#ppt_x"/>
                                          </p:val>
                                        </p:tav>
                                      </p:tavLst>
                                    </p:anim>
                                    <p:anim calcmode="lin" valueType="num">
                                      <p:cBhvr additive="repl">
                                        <p:cTn id="277" dur="500" fill="hold"/>
                                        <p:tgtEl>
                                          <p:spTgt spid="129">
                                            <p:txEl>
                                              <p:pRg st="2" end="2"/>
                                            </p:txEl>
                                          </p:spTgt>
                                        </p:tgtEl>
                                        <p:attrNameLst>
                                          <p:attrName>ppt_y</p:attrName>
                                        </p:attrNameLst>
                                      </p:cBhvr>
                                      <p:tavLst>
                                        <p:tav tm="0">
                                          <p:val>
                                            <p:strVal val="1+#ppt_h/2"/>
                                          </p:val>
                                        </p:tav>
                                        <p:tav tm="100000">
                                          <p:val>
                                            <p:strVal val="#ppt_y"/>
                                          </p:val>
                                        </p:tav>
                                      </p:tavLst>
                                    </p:anim>
                                  </p:childTnLst>
                                </p:cTn>
                              </p:par>
                              <p:par>
                                <p:cTn id="278" nodeType="withEffect" fill="hold" presetClass="entr" presetID="2" presetSubtype="4">
                                  <p:stCondLst>
                                    <p:cond delay="500"/>
                                  </p:stCondLst>
                                  <p:childTnLst>
                                    <p:set>
                                      <p:cBhvr>
                                        <p:cTn id="279" dur="1" fill="hold">
                                          <p:stCondLst>
                                            <p:cond delay="0"/>
                                          </p:stCondLst>
                                        </p:cTn>
                                        <p:tgtEl>
                                          <p:spTgt spid="129">
                                            <p:txEl>
                                              <p:pRg st="3" end="3"/>
                                            </p:txEl>
                                          </p:spTgt>
                                        </p:tgtEl>
                                        <p:attrNameLst>
                                          <p:attrName>style.visibility</p:attrName>
                                        </p:attrNameLst>
                                      </p:cBhvr>
                                      <p:to>
                                        <p:strVal val="visible"/>
                                      </p:to>
                                    </p:set>
                                    <p:anim calcmode="lin" valueType="num">
                                      <p:cBhvr additive="repl">
                                        <p:cTn id="280" dur="500" fill="hold"/>
                                        <p:tgtEl>
                                          <p:spTgt spid="129">
                                            <p:txEl>
                                              <p:pRg st="3" end="3"/>
                                            </p:txEl>
                                          </p:spTgt>
                                        </p:tgtEl>
                                        <p:attrNameLst>
                                          <p:attrName>ppt_x</p:attrName>
                                        </p:attrNameLst>
                                      </p:cBhvr>
                                      <p:tavLst>
                                        <p:tav tm="0">
                                          <p:val>
                                            <p:strVal val="#ppt_x"/>
                                          </p:val>
                                        </p:tav>
                                        <p:tav tm="100000">
                                          <p:val>
                                            <p:strVal val="#ppt_x"/>
                                          </p:val>
                                        </p:tav>
                                      </p:tavLst>
                                    </p:anim>
                                    <p:anim calcmode="lin" valueType="num">
                                      <p:cBhvr additive="repl">
                                        <p:cTn id="281" dur="500" fill="hold"/>
                                        <p:tgtEl>
                                          <p:spTgt spid="129">
                                            <p:txEl>
                                              <p:pRg st="3" end="3"/>
                                            </p:txEl>
                                          </p:spTgt>
                                        </p:tgtEl>
                                        <p:attrNameLst>
                                          <p:attrName>ppt_y</p:attrName>
                                        </p:attrNameLst>
                                      </p:cBhvr>
                                      <p:tavLst>
                                        <p:tav tm="0">
                                          <p:val>
                                            <p:strVal val="1+#ppt_h/2"/>
                                          </p:val>
                                        </p:tav>
                                        <p:tav tm="100000">
                                          <p:val>
                                            <p:strVal val="#ppt_y"/>
                                          </p:val>
                                        </p:tav>
                                      </p:tavLst>
                                    </p:anim>
                                  </p:childTnLst>
                                </p:cTn>
                              </p:par>
                              <p:par>
                                <p:cTn id="282" nodeType="withEffect" fill="hold" presetClass="entr" presetID="2" presetSubtype="4">
                                  <p:stCondLst>
                                    <p:cond delay="500"/>
                                  </p:stCondLst>
                                  <p:childTnLst>
                                    <p:set>
                                      <p:cBhvr>
                                        <p:cTn id="283" dur="1" fill="hold">
                                          <p:stCondLst>
                                            <p:cond delay="0"/>
                                          </p:stCondLst>
                                        </p:cTn>
                                        <p:tgtEl>
                                          <p:spTgt spid="129">
                                            <p:txEl>
                                              <p:pRg st="4" end="4"/>
                                            </p:txEl>
                                          </p:spTgt>
                                        </p:tgtEl>
                                        <p:attrNameLst>
                                          <p:attrName>style.visibility</p:attrName>
                                        </p:attrNameLst>
                                      </p:cBhvr>
                                      <p:to>
                                        <p:strVal val="visible"/>
                                      </p:to>
                                    </p:set>
                                    <p:anim calcmode="lin" valueType="num">
                                      <p:cBhvr additive="repl">
                                        <p:cTn id="284" dur="500" fill="hold"/>
                                        <p:tgtEl>
                                          <p:spTgt spid="129">
                                            <p:txEl>
                                              <p:pRg st="4" end="4"/>
                                            </p:txEl>
                                          </p:spTgt>
                                        </p:tgtEl>
                                        <p:attrNameLst>
                                          <p:attrName>ppt_x</p:attrName>
                                        </p:attrNameLst>
                                      </p:cBhvr>
                                      <p:tavLst>
                                        <p:tav tm="0">
                                          <p:val>
                                            <p:strVal val="#ppt_x"/>
                                          </p:val>
                                        </p:tav>
                                        <p:tav tm="100000">
                                          <p:val>
                                            <p:strVal val="#ppt_x"/>
                                          </p:val>
                                        </p:tav>
                                      </p:tavLst>
                                    </p:anim>
                                    <p:anim calcmode="lin" valueType="num">
                                      <p:cBhvr additive="repl">
                                        <p:cTn id="285" dur="500" fill="hold"/>
                                        <p:tgtEl>
                                          <p:spTgt spid="129">
                                            <p:txEl>
                                              <p:pRg st="4" end="4"/>
                                            </p:txEl>
                                          </p:spTgt>
                                        </p:tgtEl>
                                        <p:attrNameLst>
                                          <p:attrName>ppt_y</p:attrName>
                                        </p:attrNameLst>
                                      </p:cBhvr>
                                      <p:tavLst>
                                        <p:tav tm="0">
                                          <p:val>
                                            <p:strVal val="1+#ppt_h/2"/>
                                          </p:val>
                                        </p:tav>
                                        <p:tav tm="100000">
                                          <p:val>
                                            <p:strVal val="#ppt_y"/>
                                          </p:val>
                                        </p:tav>
                                      </p:tavLst>
                                    </p:anim>
                                  </p:childTnLst>
                                </p:cTn>
                              </p:par>
                              <p:par>
                                <p:cTn id="286" nodeType="withEffect" fill="hold" presetClass="entr" presetID="2" presetSubtype="4">
                                  <p:stCondLst>
                                    <p:cond delay="500"/>
                                  </p:stCondLst>
                                  <p:childTnLst>
                                    <p:set>
                                      <p:cBhvr>
                                        <p:cTn id="287" dur="1" fill="hold">
                                          <p:stCondLst>
                                            <p:cond delay="0"/>
                                          </p:stCondLst>
                                        </p:cTn>
                                        <p:tgtEl>
                                          <p:spTgt spid="129">
                                            <p:txEl>
                                              <p:pRg st="5" end="5"/>
                                            </p:txEl>
                                          </p:spTgt>
                                        </p:tgtEl>
                                        <p:attrNameLst>
                                          <p:attrName>style.visibility</p:attrName>
                                        </p:attrNameLst>
                                      </p:cBhvr>
                                      <p:to>
                                        <p:strVal val="visible"/>
                                      </p:to>
                                    </p:set>
                                    <p:anim calcmode="lin" valueType="num">
                                      <p:cBhvr additive="repl">
                                        <p:cTn id="288" dur="500" fill="hold"/>
                                        <p:tgtEl>
                                          <p:spTgt spid="129">
                                            <p:txEl>
                                              <p:pRg st="5" end="5"/>
                                            </p:txEl>
                                          </p:spTgt>
                                        </p:tgtEl>
                                        <p:attrNameLst>
                                          <p:attrName>ppt_x</p:attrName>
                                        </p:attrNameLst>
                                      </p:cBhvr>
                                      <p:tavLst>
                                        <p:tav tm="0">
                                          <p:val>
                                            <p:strVal val="#ppt_x"/>
                                          </p:val>
                                        </p:tav>
                                        <p:tav tm="100000">
                                          <p:val>
                                            <p:strVal val="#ppt_x"/>
                                          </p:val>
                                        </p:tav>
                                      </p:tavLst>
                                    </p:anim>
                                    <p:anim calcmode="lin" valueType="num">
                                      <p:cBhvr additive="repl">
                                        <p:cTn id="289" dur="500" fill="hold"/>
                                        <p:tgtEl>
                                          <p:spTgt spid="129">
                                            <p:txEl>
                                              <p:pRg st="5" end="5"/>
                                            </p:txEl>
                                          </p:spTgt>
                                        </p:tgtEl>
                                        <p:attrNameLst>
                                          <p:attrName>ppt_y</p:attrName>
                                        </p:attrNameLst>
                                      </p:cBhvr>
                                      <p:tavLst>
                                        <p:tav tm="0">
                                          <p:val>
                                            <p:strVal val="1+#ppt_h/2"/>
                                          </p:val>
                                        </p:tav>
                                        <p:tav tm="100000">
                                          <p:val>
                                            <p:strVal val="#ppt_y"/>
                                          </p:val>
                                        </p:tav>
                                      </p:tavLst>
                                    </p:anim>
                                  </p:childTnLst>
                                </p:cTn>
                              </p:par>
                              <p:par>
                                <p:cTn id="290" nodeType="withEffect" fill="hold" presetClass="entr" presetID="2" presetSubtype="4">
                                  <p:stCondLst>
                                    <p:cond delay="500"/>
                                  </p:stCondLst>
                                  <p:childTnLst>
                                    <p:set>
                                      <p:cBhvr>
                                        <p:cTn id="291" dur="1" fill="hold">
                                          <p:stCondLst>
                                            <p:cond delay="0"/>
                                          </p:stCondLst>
                                        </p:cTn>
                                        <p:tgtEl>
                                          <p:spTgt spid="129">
                                            <p:txEl>
                                              <p:pRg st="6" end="6"/>
                                            </p:txEl>
                                          </p:spTgt>
                                        </p:tgtEl>
                                        <p:attrNameLst>
                                          <p:attrName>style.visibility</p:attrName>
                                        </p:attrNameLst>
                                      </p:cBhvr>
                                      <p:to>
                                        <p:strVal val="visible"/>
                                      </p:to>
                                    </p:set>
                                    <p:anim calcmode="lin" valueType="num">
                                      <p:cBhvr additive="repl">
                                        <p:cTn id="292" dur="500" fill="hold"/>
                                        <p:tgtEl>
                                          <p:spTgt spid="129">
                                            <p:txEl>
                                              <p:pRg st="6" end="6"/>
                                            </p:txEl>
                                          </p:spTgt>
                                        </p:tgtEl>
                                        <p:attrNameLst>
                                          <p:attrName>ppt_x</p:attrName>
                                        </p:attrNameLst>
                                      </p:cBhvr>
                                      <p:tavLst>
                                        <p:tav tm="0">
                                          <p:val>
                                            <p:strVal val="#ppt_x"/>
                                          </p:val>
                                        </p:tav>
                                        <p:tav tm="100000">
                                          <p:val>
                                            <p:strVal val="#ppt_x"/>
                                          </p:val>
                                        </p:tav>
                                      </p:tavLst>
                                    </p:anim>
                                    <p:anim calcmode="lin" valueType="num">
                                      <p:cBhvr additive="repl">
                                        <p:cTn id="293" dur="500" fill="hold"/>
                                        <p:tgtEl>
                                          <p:spTgt spid="12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32"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Μηχανικά συστήματα ανάφλεξης</a:t>
            </a:r>
            <a:endParaRPr b="0" lang="en-US" sz="2000" spc="-1" strike="noStrike">
              <a:solidFill>
                <a:srgbClr val="000000"/>
              </a:solidFill>
              <a:latin typeface="Arial"/>
            </a:endParaRPr>
          </a:p>
        </p:txBody>
      </p:sp>
      <p:pic>
        <p:nvPicPr>
          <p:cNvPr id="133" name="Picture 2" descr=""/>
          <p:cNvPicPr/>
          <p:nvPr/>
        </p:nvPicPr>
        <p:blipFill>
          <a:blip r:embed="rId1"/>
          <a:stretch/>
        </p:blipFill>
        <p:spPr>
          <a:xfrm>
            <a:off x="323640" y="1095840"/>
            <a:ext cx="5135400" cy="3060000"/>
          </a:xfrm>
          <a:prstGeom prst="rect">
            <a:avLst/>
          </a:prstGeom>
          <a:ln w="9525">
            <a:noFill/>
          </a:ln>
        </p:spPr>
      </p:pic>
      <p:sp>
        <p:nvSpPr>
          <p:cNvPr id="134" name="5 - TextBox"/>
          <p:cNvSpPr/>
          <p:nvPr/>
        </p:nvSpPr>
        <p:spPr>
          <a:xfrm>
            <a:off x="5508000" y="699480"/>
            <a:ext cx="3528000" cy="396396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799"/>
              </a:spcAft>
            </a:pPr>
            <a:r>
              <a:rPr b="0" lang="el-GR" sz="1600" spc="-1" strike="noStrike">
                <a:solidFill>
                  <a:srgbClr val="000000"/>
                </a:solidFill>
                <a:latin typeface="Calibri"/>
              </a:rPr>
              <a:t>1. Ο συσσωρευτής (μπαταρία)</a:t>
            </a:r>
            <a:endParaRPr b="0" lang="en-US" sz="1600" spc="-1" strike="noStrike">
              <a:solidFill>
                <a:srgbClr val="000000"/>
              </a:solidFill>
              <a:latin typeface="Arial"/>
            </a:endParaRPr>
          </a:p>
          <a:p>
            <a:pPr>
              <a:lnSpc>
                <a:spcPct val="100000"/>
              </a:lnSpc>
              <a:spcAft>
                <a:spcPts val="799"/>
              </a:spcAft>
            </a:pPr>
            <a:r>
              <a:rPr b="0" lang="el-GR" sz="1600" spc="-1" strike="noStrike">
                <a:solidFill>
                  <a:srgbClr val="000000"/>
                </a:solidFill>
                <a:latin typeface="Calibri"/>
              </a:rPr>
              <a:t>2. Ο διακόπτης ανάφλεξης (γενικός διακόπτης)</a:t>
            </a:r>
            <a:endParaRPr b="0" lang="en-US" sz="1600" spc="-1" strike="noStrike">
              <a:solidFill>
                <a:srgbClr val="000000"/>
              </a:solidFill>
              <a:latin typeface="Arial"/>
            </a:endParaRPr>
          </a:p>
          <a:p>
            <a:pPr>
              <a:lnSpc>
                <a:spcPct val="100000"/>
              </a:lnSpc>
              <a:spcAft>
                <a:spcPts val="799"/>
              </a:spcAft>
            </a:pPr>
            <a:r>
              <a:rPr b="0" lang="el-GR" sz="1600" spc="-1" strike="noStrike">
                <a:solidFill>
                  <a:srgbClr val="000000"/>
                </a:solidFill>
                <a:latin typeface="Calibri"/>
              </a:rPr>
              <a:t>3. Ο πολλαπλασιαστής</a:t>
            </a:r>
            <a:endParaRPr b="0" lang="en-US" sz="1600" spc="-1" strike="noStrike">
              <a:solidFill>
                <a:srgbClr val="000000"/>
              </a:solidFill>
              <a:latin typeface="Arial"/>
            </a:endParaRPr>
          </a:p>
          <a:p>
            <a:pPr>
              <a:lnSpc>
                <a:spcPct val="100000"/>
              </a:lnSpc>
              <a:spcAft>
                <a:spcPts val="799"/>
              </a:spcAft>
            </a:pPr>
            <a:r>
              <a:rPr b="0" lang="el-GR" sz="1600" spc="-1" strike="noStrike">
                <a:solidFill>
                  <a:srgbClr val="000000"/>
                </a:solidFill>
                <a:latin typeface="Calibri"/>
              </a:rPr>
              <a:t>4. Ο διανομέας (ντιστριμπυτέρ)</a:t>
            </a:r>
            <a:endParaRPr b="0" lang="en-US" sz="1600" spc="-1" strike="noStrike">
              <a:solidFill>
                <a:srgbClr val="000000"/>
              </a:solidFill>
              <a:latin typeface="Arial"/>
            </a:endParaRPr>
          </a:p>
          <a:p>
            <a:pPr>
              <a:lnSpc>
                <a:spcPct val="100000"/>
              </a:lnSpc>
              <a:spcAft>
                <a:spcPts val="799"/>
              </a:spcAft>
            </a:pPr>
            <a:r>
              <a:rPr b="0" lang="el-GR" sz="1600" spc="-1" strike="noStrike">
                <a:solidFill>
                  <a:srgbClr val="000000"/>
                </a:solidFill>
                <a:latin typeface="Calibri"/>
              </a:rPr>
              <a:t>5. Ο πυκνωτής</a:t>
            </a:r>
            <a:endParaRPr b="0" lang="en-US" sz="1600" spc="-1" strike="noStrike">
              <a:solidFill>
                <a:srgbClr val="000000"/>
              </a:solidFill>
              <a:latin typeface="Arial"/>
            </a:endParaRPr>
          </a:p>
          <a:p>
            <a:pPr>
              <a:lnSpc>
                <a:spcPct val="100000"/>
              </a:lnSpc>
              <a:spcAft>
                <a:spcPts val="799"/>
              </a:spcAft>
            </a:pPr>
            <a:r>
              <a:rPr b="0" lang="el-GR" sz="1600" spc="-1" strike="noStrike">
                <a:solidFill>
                  <a:srgbClr val="000000"/>
                </a:solidFill>
                <a:latin typeface="Calibri"/>
              </a:rPr>
              <a:t>6. Ο διακόπτης χαμηλής τάσης ρεύματος του πρωτεύοντος πηνίου του πολλαπλασιαστή (πλατίνες)</a:t>
            </a:r>
            <a:endParaRPr b="0" lang="en-US" sz="1600" spc="-1" strike="noStrike">
              <a:solidFill>
                <a:srgbClr val="000000"/>
              </a:solidFill>
              <a:latin typeface="Arial"/>
            </a:endParaRPr>
          </a:p>
          <a:p>
            <a:pPr>
              <a:lnSpc>
                <a:spcPct val="100000"/>
              </a:lnSpc>
              <a:spcAft>
                <a:spcPts val="799"/>
              </a:spcAft>
            </a:pPr>
            <a:r>
              <a:rPr b="0" lang="el-GR" sz="1600" spc="-1" strike="noStrike">
                <a:solidFill>
                  <a:srgbClr val="000000"/>
                </a:solidFill>
                <a:latin typeface="Calibri"/>
              </a:rPr>
              <a:t>7. Οι αναφλεκτήρες ή σπινθηριστές (μπουζί)</a:t>
            </a:r>
            <a:endParaRPr b="0" lang="en-US" sz="1600" spc="-1" strike="noStrike">
              <a:solidFill>
                <a:srgbClr val="000000"/>
              </a:solidFill>
              <a:latin typeface="Arial"/>
            </a:endParaRPr>
          </a:p>
          <a:p>
            <a:pPr>
              <a:lnSpc>
                <a:spcPct val="100000"/>
              </a:lnSpc>
              <a:spcAft>
                <a:spcPts val="799"/>
              </a:spcAft>
            </a:pPr>
            <a:r>
              <a:rPr b="0" lang="el-GR" sz="1600" spc="-1" strike="noStrike">
                <a:solidFill>
                  <a:srgbClr val="000000"/>
                </a:solidFill>
                <a:latin typeface="Calibri"/>
              </a:rPr>
              <a:t>8. Τα καλώδια χαμηλής και υψηλής τάσης του ηλεκτρικού ρεύματος</a:t>
            </a:r>
            <a:endParaRPr b="0" lang="en-US" sz="1600" spc="-1" strike="noStrike">
              <a:solidFill>
                <a:srgbClr val="000000"/>
              </a:solidFill>
              <a:latin typeface="Arial"/>
            </a:endParaRPr>
          </a:p>
        </p:txBody>
      </p:sp>
      <p:sp>
        <p:nvSpPr>
          <p:cNvPr id="135" name="6 - TextBox"/>
          <p:cNvSpPr/>
          <p:nvPr/>
        </p:nvSpPr>
        <p:spPr>
          <a:xfrm>
            <a:off x="395640" y="4227840"/>
            <a:ext cx="4824000" cy="272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200" spc="-1" strike="noStrike">
                <a:solidFill>
                  <a:srgbClr val="000000"/>
                </a:solidFill>
                <a:latin typeface="Calibri"/>
              </a:rPr>
              <a:t>Μηχανικό σύστημα ανάφλεξης με πολλαπλασιαστή και διανομέα.</a:t>
            </a:r>
            <a:endParaRPr b="0" lang="en-US" sz="1200" spc="-1" strike="noStrike">
              <a:solidFill>
                <a:srgbClr val="000000"/>
              </a:solidFill>
              <a:latin typeface="Arial"/>
            </a:endParaRPr>
          </a:p>
        </p:txBody>
      </p:sp>
    </p:spTree>
  </p:cSld>
  <p:transition>
    <p:pull dir="rd"/>
  </p:transition>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37" name="8 - TextBox"/>
          <p:cNvSpPr/>
          <p:nvPr/>
        </p:nvSpPr>
        <p:spPr>
          <a:xfrm>
            <a:off x="395640" y="906120"/>
            <a:ext cx="8280720" cy="369144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800" spc="-1" strike="noStrike">
                <a:solidFill>
                  <a:srgbClr val="000000"/>
                </a:solidFill>
                <a:latin typeface="Arial"/>
              </a:rPr>
              <a:t>Συσσωρευτής: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Η μπαταρία είναι ουσιαστικά η αποθήκη της ηλεκτρικής ενέργειας που παράγεται από τον εναλλακτήρα ή τη γεννήτρια.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Πρέπει να έχει τη δυνατότητα να παρέχει ισχυρό ρεύμα κατά τις ψυχρές εκκινήσεις του κινητήρα με χαμηλές θερμοκρασίες περιβάλλοντος και επιπλέον να έχει τη δυνατότητα να καλύπτει τα ηλεκτρικά φορτία που υπάρχουν στο αυτοκίνητο.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Οι μπαταρίες, που χρησιμοποιούνται σήμερα στα αυτοκίνητα, είναι μολύβδου με ηλεκτρολύτη διάλυμα θειικού οξέος. Οι χρησιμοποιούμενες τάσεις είναι 12 Volt για τα επιβατηγά, 24 ή 48 Volt για τα φορτηγά και τα λεωφορεία και 6 ή 12 Volt για τα δίκυκλα.</a:t>
            </a:r>
            <a:endParaRPr b="0" lang="en-US" sz="1800" spc="-1" strike="noStrike">
              <a:solidFill>
                <a:srgbClr val="000000"/>
              </a:solidFill>
              <a:latin typeface="Arial"/>
            </a:endParaRPr>
          </a:p>
        </p:txBody>
      </p:sp>
      <p:sp>
        <p:nvSpPr>
          <p:cNvPr id="138"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Μηχανικά συστήματα ανάφλεξης</a:t>
            </a:r>
            <a:endParaRPr b="0" lang="en-US" sz="2000" spc="-1" strike="noStrike">
              <a:solidFill>
                <a:srgbClr val="000000"/>
              </a:solidFill>
              <a:latin typeface="Arial"/>
            </a:endParaRPr>
          </a:p>
        </p:txBody>
      </p:sp>
    </p:spTree>
  </p:cSld>
  <p:transition>
    <p:pull dir="rd"/>
  </p:transition>
  <p:timing>
    <p:tnLst>
      <p:par>
        <p:cTn id="294" dur="indefinite" restart="never" nodeType="tmRoot">
          <p:childTnLst>
            <p:seq>
              <p:cTn id="295" dur="indefinite" nodeType="mainSeq">
                <p:childTnLst>
                  <p:par>
                    <p:cTn id="296" fill="hold">
                      <p:stCondLst>
                        <p:cond delay="indefinite"/>
                      </p:stCondLst>
                      <p:childTnLst>
                        <p:par>
                          <p:cTn id="297" fill="hold">
                            <p:stCondLst>
                              <p:cond delay="0"/>
                            </p:stCondLst>
                            <p:childTnLst>
                              <p:par>
                                <p:cTn id="298" nodeType="clickEffect" fill="hold" presetClass="entr" presetID="2" presetSubtype="4">
                                  <p:stCondLst>
                                    <p:cond delay="0"/>
                                  </p:stCondLst>
                                  <p:childTnLst>
                                    <p:set>
                                      <p:cBhvr>
                                        <p:cTn id="299" dur="1" fill="hold">
                                          <p:stCondLst>
                                            <p:cond delay="0"/>
                                          </p:stCondLst>
                                        </p:cTn>
                                        <p:tgtEl>
                                          <p:spTgt spid="137">
                                            <p:txEl>
                                              <p:pRg st="1" end="1"/>
                                            </p:txEl>
                                          </p:spTgt>
                                        </p:tgtEl>
                                        <p:attrNameLst>
                                          <p:attrName>style.visibility</p:attrName>
                                        </p:attrNameLst>
                                      </p:cBhvr>
                                      <p:to>
                                        <p:strVal val="visible"/>
                                      </p:to>
                                    </p:set>
                                    <p:anim calcmode="lin" valueType="num">
                                      <p:cBhvr additive="repl">
                                        <p:cTn id="300" dur="500" fill="hold"/>
                                        <p:tgtEl>
                                          <p:spTgt spid="137">
                                            <p:txEl>
                                              <p:pRg st="1" end="1"/>
                                            </p:txEl>
                                          </p:spTgt>
                                        </p:tgtEl>
                                        <p:attrNameLst>
                                          <p:attrName>ppt_x</p:attrName>
                                        </p:attrNameLst>
                                      </p:cBhvr>
                                      <p:tavLst>
                                        <p:tav tm="0">
                                          <p:val>
                                            <p:strVal val="#ppt_x"/>
                                          </p:val>
                                        </p:tav>
                                        <p:tav tm="100000">
                                          <p:val>
                                            <p:strVal val="#ppt_x"/>
                                          </p:val>
                                        </p:tav>
                                      </p:tavLst>
                                    </p:anim>
                                    <p:anim calcmode="lin" valueType="num">
                                      <p:cBhvr additive="repl">
                                        <p:cTn id="301" dur="500" fill="hold"/>
                                        <p:tgtEl>
                                          <p:spTgt spid="137">
                                            <p:txEl>
                                              <p:pRg st="1" end="1"/>
                                            </p:txEl>
                                          </p:spTgt>
                                        </p:tgtEl>
                                        <p:attrNameLst>
                                          <p:attrName>ppt_y</p:attrName>
                                        </p:attrNameLst>
                                      </p:cBhvr>
                                      <p:tavLst>
                                        <p:tav tm="0">
                                          <p:val>
                                            <p:strVal val="1+#ppt_h/2"/>
                                          </p:val>
                                        </p:tav>
                                        <p:tav tm="100000">
                                          <p:val>
                                            <p:strVal val="#ppt_y"/>
                                          </p:val>
                                        </p:tav>
                                      </p:tavLst>
                                    </p:anim>
                                  </p:childTnLst>
                                </p:cTn>
                              </p:par>
                              <p:par>
                                <p:cTn id="302" nodeType="withEffect" fill="hold" presetClass="entr" presetID="2" presetSubtype="4">
                                  <p:stCondLst>
                                    <p:cond delay="0"/>
                                  </p:stCondLst>
                                  <p:childTnLst>
                                    <p:set>
                                      <p:cBhvr>
                                        <p:cTn id="303" dur="1" fill="hold">
                                          <p:stCondLst>
                                            <p:cond delay="0"/>
                                          </p:stCondLst>
                                        </p:cTn>
                                        <p:tgtEl>
                                          <p:spTgt spid="137">
                                            <p:txEl>
                                              <p:pRg st="2" end="2"/>
                                            </p:txEl>
                                          </p:spTgt>
                                        </p:tgtEl>
                                        <p:attrNameLst>
                                          <p:attrName>style.visibility</p:attrName>
                                        </p:attrNameLst>
                                      </p:cBhvr>
                                      <p:to>
                                        <p:strVal val="visible"/>
                                      </p:to>
                                    </p:set>
                                    <p:anim calcmode="lin" valueType="num">
                                      <p:cBhvr additive="repl">
                                        <p:cTn id="304"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additive="repl">
                                        <p:cTn id="305" dur="500" fill="hold"/>
                                        <p:tgtEl>
                                          <p:spTgt spid="137">
                                            <p:txEl>
                                              <p:pRg st="2" end="2"/>
                                            </p:txEl>
                                          </p:spTgt>
                                        </p:tgtEl>
                                        <p:attrNameLst>
                                          <p:attrName>ppt_y</p:attrName>
                                        </p:attrNameLst>
                                      </p:cBhvr>
                                      <p:tavLst>
                                        <p:tav tm="0">
                                          <p:val>
                                            <p:strVal val="1+#ppt_h/2"/>
                                          </p:val>
                                        </p:tav>
                                        <p:tav tm="100000">
                                          <p:val>
                                            <p:strVal val="#ppt_y"/>
                                          </p:val>
                                        </p:tav>
                                      </p:tavLst>
                                    </p:anim>
                                  </p:childTnLst>
                                </p:cTn>
                              </p:par>
                              <p:par>
                                <p:cTn id="306" nodeType="withEffect" fill="hold" presetClass="entr" presetID="2" presetSubtype="4">
                                  <p:stCondLst>
                                    <p:cond delay="0"/>
                                  </p:stCondLst>
                                  <p:childTnLst>
                                    <p:set>
                                      <p:cBhvr>
                                        <p:cTn id="307" dur="1" fill="hold">
                                          <p:stCondLst>
                                            <p:cond delay="0"/>
                                          </p:stCondLst>
                                        </p:cTn>
                                        <p:tgtEl>
                                          <p:spTgt spid="137">
                                            <p:txEl>
                                              <p:pRg st="3" end="3"/>
                                            </p:txEl>
                                          </p:spTgt>
                                        </p:tgtEl>
                                        <p:attrNameLst>
                                          <p:attrName>style.visibility</p:attrName>
                                        </p:attrNameLst>
                                      </p:cBhvr>
                                      <p:to>
                                        <p:strVal val="visible"/>
                                      </p:to>
                                    </p:set>
                                    <p:anim calcmode="lin" valueType="num">
                                      <p:cBhvr additive="repl">
                                        <p:cTn id="308" dur="500" fill="hold"/>
                                        <p:tgtEl>
                                          <p:spTgt spid="137">
                                            <p:txEl>
                                              <p:pRg st="3" end="3"/>
                                            </p:txEl>
                                          </p:spTgt>
                                        </p:tgtEl>
                                        <p:attrNameLst>
                                          <p:attrName>ppt_x</p:attrName>
                                        </p:attrNameLst>
                                      </p:cBhvr>
                                      <p:tavLst>
                                        <p:tav tm="0">
                                          <p:val>
                                            <p:strVal val="#ppt_x"/>
                                          </p:val>
                                        </p:tav>
                                        <p:tav tm="100000">
                                          <p:val>
                                            <p:strVal val="#ppt_x"/>
                                          </p:val>
                                        </p:tav>
                                      </p:tavLst>
                                    </p:anim>
                                    <p:anim calcmode="lin" valueType="num">
                                      <p:cBhvr additive="repl">
                                        <p:cTn id="309" dur="500" fill="hold"/>
                                        <p:tgtEl>
                                          <p:spTgt spid="13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40" name="8 - TextBox"/>
          <p:cNvSpPr/>
          <p:nvPr/>
        </p:nvSpPr>
        <p:spPr>
          <a:xfrm>
            <a:off x="395640" y="906120"/>
            <a:ext cx="8280720" cy="263988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800" spc="-1" strike="noStrike">
                <a:solidFill>
                  <a:srgbClr val="000000"/>
                </a:solidFill>
                <a:latin typeface="Arial"/>
              </a:rPr>
              <a:t>Διακόπτης ανάφλεξης: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Αυτός ενεργοποιείται όταν το κλειδί του αυτοκινήτου βρεθεί στη θέση ON, οπότε συνδέεται ο θετικός πόλος της μπαταρίας (+) με τον ακροδέκτη του πολλαπλασιαστή (+), από τον οποίο τροφοδοτείται με ηλεκτρικό ρεύμα το πρωτεύον κύκλωμα του πολλαπλασιαστή.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Ο διακόπτης ανάφλεξης βρίσκεται, μαζί με άλλους διακόπτες (π.χ. μίζας) στο ταμπλό του αυτοκινήτου ή κοντά στον άξονα του τιμονιού και ενεργοποιείται από τον οδηγό.</a:t>
            </a:r>
            <a:endParaRPr b="0" lang="en-US" sz="1800" spc="-1" strike="noStrike">
              <a:solidFill>
                <a:srgbClr val="000000"/>
              </a:solidFill>
              <a:latin typeface="Arial"/>
            </a:endParaRPr>
          </a:p>
        </p:txBody>
      </p:sp>
      <p:sp>
        <p:nvSpPr>
          <p:cNvPr id="141"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Μηχανικά συστήματα ανάφλεξης</a:t>
            </a:r>
            <a:endParaRPr b="0" lang="en-US" sz="2000" spc="-1" strike="noStrike">
              <a:solidFill>
                <a:srgbClr val="000000"/>
              </a:solidFill>
              <a:latin typeface="Arial"/>
            </a:endParaRPr>
          </a:p>
        </p:txBody>
      </p:sp>
    </p:spTree>
  </p:cSld>
  <p:transition>
    <p:pull dir="rd"/>
  </p:transition>
  <p:timing>
    <p:tnLst>
      <p:par>
        <p:cTn id="310" dur="indefinite" restart="never" nodeType="tmRoot">
          <p:childTnLst>
            <p:seq>
              <p:cTn id="311" dur="indefinite" nodeType="mainSeq">
                <p:childTnLst>
                  <p:par>
                    <p:cTn id="312" fill="hold">
                      <p:stCondLst>
                        <p:cond delay="indefinite"/>
                      </p:stCondLst>
                      <p:childTnLst>
                        <p:par>
                          <p:cTn id="313" fill="hold">
                            <p:stCondLst>
                              <p:cond delay="0"/>
                            </p:stCondLst>
                            <p:childTnLst>
                              <p:par>
                                <p:cTn id="314" nodeType="clickEffect" fill="hold" presetClass="entr" presetID="2" presetSubtype="4">
                                  <p:stCondLst>
                                    <p:cond delay="0"/>
                                  </p:stCondLst>
                                  <p:childTnLst>
                                    <p:set>
                                      <p:cBhvr>
                                        <p:cTn id="315" dur="1" fill="hold">
                                          <p:stCondLst>
                                            <p:cond delay="0"/>
                                          </p:stCondLst>
                                        </p:cTn>
                                        <p:tgtEl>
                                          <p:spTgt spid="140">
                                            <p:txEl>
                                              <p:pRg st="1" end="1"/>
                                            </p:txEl>
                                          </p:spTgt>
                                        </p:tgtEl>
                                        <p:attrNameLst>
                                          <p:attrName>style.visibility</p:attrName>
                                        </p:attrNameLst>
                                      </p:cBhvr>
                                      <p:to>
                                        <p:strVal val="visible"/>
                                      </p:to>
                                    </p:set>
                                    <p:anim calcmode="lin" valueType="num">
                                      <p:cBhvr additive="repl">
                                        <p:cTn id="316" dur="500" fill="hold"/>
                                        <p:tgtEl>
                                          <p:spTgt spid="140">
                                            <p:txEl>
                                              <p:pRg st="1" end="1"/>
                                            </p:txEl>
                                          </p:spTgt>
                                        </p:tgtEl>
                                        <p:attrNameLst>
                                          <p:attrName>ppt_x</p:attrName>
                                        </p:attrNameLst>
                                      </p:cBhvr>
                                      <p:tavLst>
                                        <p:tav tm="0">
                                          <p:val>
                                            <p:strVal val="#ppt_x"/>
                                          </p:val>
                                        </p:tav>
                                        <p:tav tm="100000">
                                          <p:val>
                                            <p:strVal val="#ppt_x"/>
                                          </p:val>
                                        </p:tav>
                                      </p:tavLst>
                                    </p:anim>
                                    <p:anim calcmode="lin" valueType="num">
                                      <p:cBhvr additive="repl">
                                        <p:cTn id="317" dur="500" fill="hold"/>
                                        <p:tgtEl>
                                          <p:spTgt spid="140">
                                            <p:txEl>
                                              <p:pRg st="1" end="1"/>
                                            </p:txEl>
                                          </p:spTgt>
                                        </p:tgtEl>
                                        <p:attrNameLst>
                                          <p:attrName>ppt_y</p:attrName>
                                        </p:attrNameLst>
                                      </p:cBhvr>
                                      <p:tavLst>
                                        <p:tav tm="0">
                                          <p:val>
                                            <p:strVal val="1+#ppt_h/2"/>
                                          </p:val>
                                        </p:tav>
                                        <p:tav tm="100000">
                                          <p:val>
                                            <p:strVal val="#ppt_y"/>
                                          </p:val>
                                        </p:tav>
                                      </p:tavLst>
                                    </p:anim>
                                  </p:childTnLst>
                                </p:cTn>
                              </p:par>
                              <p:par>
                                <p:cTn id="318" nodeType="withEffect" fill="hold" presetClass="entr" presetID="2" presetSubtype="4">
                                  <p:stCondLst>
                                    <p:cond delay="0"/>
                                  </p:stCondLst>
                                  <p:childTnLst>
                                    <p:set>
                                      <p:cBhvr>
                                        <p:cTn id="319" dur="1" fill="hold">
                                          <p:stCondLst>
                                            <p:cond delay="0"/>
                                          </p:stCondLst>
                                        </p:cTn>
                                        <p:tgtEl>
                                          <p:spTgt spid="140">
                                            <p:txEl>
                                              <p:pRg st="2" end="2"/>
                                            </p:txEl>
                                          </p:spTgt>
                                        </p:tgtEl>
                                        <p:attrNameLst>
                                          <p:attrName>style.visibility</p:attrName>
                                        </p:attrNameLst>
                                      </p:cBhvr>
                                      <p:to>
                                        <p:strVal val="visible"/>
                                      </p:to>
                                    </p:set>
                                    <p:anim calcmode="lin" valueType="num">
                                      <p:cBhvr additive="repl">
                                        <p:cTn id="320" dur="500" fill="hold"/>
                                        <p:tgtEl>
                                          <p:spTgt spid="140">
                                            <p:txEl>
                                              <p:pRg st="2" end="2"/>
                                            </p:txEl>
                                          </p:spTgt>
                                        </p:tgtEl>
                                        <p:attrNameLst>
                                          <p:attrName>ppt_x</p:attrName>
                                        </p:attrNameLst>
                                      </p:cBhvr>
                                      <p:tavLst>
                                        <p:tav tm="0">
                                          <p:val>
                                            <p:strVal val="#ppt_x"/>
                                          </p:val>
                                        </p:tav>
                                        <p:tav tm="100000">
                                          <p:val>
                                            <p:strVal val="#ppt_x"/>
                                          </p:val>
                                        </p:tav>
                                      </p:tavLst>
                                    </p:anim>
                                    <p:anim calcmode="lin" valueType="num">
                                      <p:cBhvr additive="repl">
                                        <p:cTn id="321" dur="500" fill="hold"/>
                                        <p:tgtEl>
                                          <p:spTgt spid="14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pic>
        <p:nvPicPr>
          <p:cNvPr id="88" name="Picture 2" descr=""/>
          <p:cNvPicPr/>
          <p:nvPr/>
        </p:nvPicPr>
        <p:blipFill>
          <a:blip r:embed="rId1"/>
          <a:stretch/>
        </p:blipFill>
        <p:spPr>
          <a:xfrm>
            <a:off x="611640" y="555480"/>
            <a:ext cx="791640" cy="720000"/>
          </a:xfrm>
          <a:prstGeom prst="rect">
            <a:avLst/>
          </a:prstGeom>
          <a:ln w="9525">
            <a:noFill/>
          </a:ln>
        </p:spPr>
      </p:pic>
      <p:sp>
        <p:nvSpPr>
          <p:cNvPr id="89" name="7 - TextBox"/>
          <p:cNvSpPr/>
          <p:nvPr/>
        </p:nvSpPr>
        <p:spPr>
          <a:xfrm>
            <a:off x="1547640" y="699480"/>
            <a:ext cx="2592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l-GR" sz="1800" spc="-1" strike="noStrike">
                <a:solidFill>
                  <a:srgbClr val="000000"/>
                </a:solidFill>
                <a:latin typeface="Calibri"/>
              </a:rPr>
              <a:t>Διδακτικοί στόχοι</a:t>
            </a:r>
            <a:endParaRPr b="0" lang="en-US" sz="1800" spc="-1" strike="noStrike">
              <a:solidFill>
                <a:srgbClr val="000000"/>
              </a:solidFill>
              <a:latin typeface="Arial"/>
            </a:endParaRPr>
          </a:p>
        </p:txBody>
      </p:sp>
      <p:sp>
        <p:nvSpPr>
          <p:cNvPr id="90" name="8 - TextBox"/>
          <p:cNvSpPr/>
          <p:nvPr/>
        </p:nvSpPr>
        <p:spPr>
          <a:xfrm>
            <a:off x="539640" y="1340280"/>
            <a:ext cx="8280720" cy="2696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Οι μαθητές πρέπει να είναι σε θέση: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marL="355680" indent="-355680">
              <a:lnSpc>
                <a:spcPct val="100000"/>
              </a:lnSpc>
              <a:spcBef>
                <a:spcPts val="601"/>
              </a:spcBef>
              <a:spcAft>
                <a:spcPts val="1800"/>
              </a:spcAft>
              <a:buClr>
                <a:srgbClr val="000000"/>
              </a:buClr>
              <a:buSzPct val="90000"/>
              <a:buFont typeface="Wingdings" charset="2"/>
              <a:buChar char=""/>
            </a:pPr>
            <a:r>
              <a:rPr b="0" lang="el-GR" sz="1800" spc="-1" strike="noStrike">
                <a:solidFill>
                  <a:srgbClr val="000000"/>
                </a:solidFill>
                <a:latin typeface="Arial"/>
              </a:rPr>
              <a:t>Να αναγνωρίζουν το σύστημα ανάφλεξης του καύσιμου μίγματος και να εξηγούν τις βασικές λειτουργίες του.</a:t>
            </a:r>
            <a:endParaRPr b="0" lang="en-US" sz="1800" spc="-1" strike="noStrike">
              <a:solidFill>
                <a:srgbClr val="000000"/>
              </a:solidFill>
              <a:latin typeface="Arial"/>
            </a:endParaRPr>
          </a:p>
          <a:p>
            <a:pPr marL="355680" indent="-355680">
              <a:lnSpc>
                <a:spcPct val="100000"/>
              </a:lnSpc>
              <a:spcBef>
                <a:spcPts val="601"/>
              </a:spcBef>
              <a:spcAft>
                <a:spcPts val="1800"/>
              </a:spcAft>
              <a:buClr>
                <a:srgbClr val="000000"/>
              </a:buClr>
              <a:buSzPct val="90000"/>
              <a:buFont typeface="Wingdings" charset="2"/>
              <a:buChar char=""/>
            </a:pPr>
            <a:r>
              <a:rPr b="0" lang="el-GR" sz="1800" spc="-1" strike="noStrike">
                <a:solidFill>
                  <a:srgbClr val="000000"/>
                </a:solidFill>
                <a:latin typeface="Arial"/>
              </a:rPr>
              <a:t>Να περιγράφουν τα διάφορα μέρη - εξαρτήματα του συστήματος αυτού.</a:t>
            </a:r>
            <a:endParaRPr b="0" lang="en-US" sz="1800" spc="-1" strike="noStrike">
              <a:solidFill>
                <a:srgbClr val="000000"/>
              </a:solidFill>
              <a:latin typeface="Arial"/>
            </a:endParaRPr>
          </a:p>
          <a:p>
            <a:pPr marL="355680" indent="-355680">
              <a:lnSpc>
                <a:spcPct val="100000"/>
              </a:lnSpc>
              <a:spcBef>
                <a:spcPts val="601"/>
              </a:spcBef>
              <a:spcAft>
                <a:spcPts val="1800"/>
              </a:spcAft>
              <a:buClr>
                <a:srgbClr val="000000"/>
              </a:buClr>
              <a:buSzPct val="90000"/>
              <a:buFont typeface="Wingdings" charset="2"/>
              <a:buChar char=""/>
            </a:pPr>
            <a:r>
              <a:rPr b="0" lang="el-GR" sz="1800" spc="-1" strike="noStrike">
                <a:solidFill>
                  <a:srgbClr val="000000"/>
                </a:solidFill>
                <a:latin typeface="Arial"/>
              </a:rPr>
              <a:t>Να περιγράφουν, σε γενικές γραμμές, τα ηλεκτρονικά συστήματα ανάφλεξης.</a:t>
            </a:r>
            <a:endParaRPr b="0" lang="en-US" sz="1800" spc="-1" strike="noStrike">
              <a:solidFill>
                <a:srgbClr val="000000"/>
              </a:solidFill>
              <a:latin typeface="Arial"/>
            </a:endParaRPr>
          </a:p>
        </p:txBody>
      </p:sp>
    </p:spTree>
  </p:cSld>
  <p:transition>
    <p:pull dir="rd"/>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90">
                                            <p:txEl>
                                              <p:pRg st="2" end="2"/>
                                            </p:txEl>
                                          </p:spTgt>
                                        </p:tgtEl>
                                        <p:attrNameLst>
                                          <p:attrName>style.visibility</p:attrName>
                                        </p:attrNameLst>
                                      </p:cBhvr>
                                      <p:to>
                                        <p:strVal val="visible"/>
                                      </p:to>
                                    </p:set>
                                    <p:anim calcmode="lin" valueType="num">
                                      <p:cBhvr additive="repl">
                                        <p:cTn id="7"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fill="hold" presetClass="entr" presetID="2" presetSubtype="4">
                                  <p:stCondLst>
                                    <p:cond delay="0"/>
                                  </p:stCondLst>
                                  <p:childTnLst>
                                    <p:set>
                                      <p:cBhvr>
                                        <p:cTn id="12" dur="1" fill="hold">
                                          <p:stCondLst>
                                            <p:cond delay="0"/>
                                          </p:stCondLst>
                                        </p:cTn>
                                        <p:tgtEl>
                                          <p:spTgt spid="90">
                                            <p:txEl>
                                              <p:pRg st="3" end="3"/>
                                            </p:txEl>
                                          </p:spTgt>
                                        </p:tgtEl>
                                        <p:attrNameLst>
                                          <p:attrName>style.visibility</p:attrName>
                                        </p:attrNameLst>
                                      </p:cBhvr>
                                      <p:to>
                                        <p:strVal val="visible"/>
                                      </p:to>
                                    </p:set>
                                    <p:anim calcmode="lin" valueType="num">
                                      <p:cBhvr additive="repl">
                                        <p:cTn id="13" dur="500" fill="hold"/>
                                        <p:tgtEl>
                                          <p:spTgt spid="90">
                                            <p:txEl>
                                              <p:pRg st="3" end="3"/>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2" presetSubtype="4">
                                  <p:stCondLst>
                                    <p:cond delay="0"/>
                                  </p:stCondLst>
                                  <p:childTnLst>
                                    <p:set>
                                      <p:cBhvr>
                                        <p:cTn id="18" dur="1" fill="hold">
                                          <p:stCondLst>
                                            <p:cond delay="0"/>
                                          </p:stCondLst>
                                        </p:cTn>
                                        <p:tgtEl>
                                          <p:spTgt spid="90">
                                            <p:txEl>
                                              <p:pRg st="4" end="4"/>
                                            </p:txEl>
                                          </p:spTgt>
                                        </p:tgtEl>
                                        <p:attrNameLst>
                                          <p:attrName>style.visibility</p:attrName>
                                        </p:attrNameLst>
                                      </p:cBhvr>
                                      <p:to>
                                        <p:strVal val="visible"/>
                                      </p:to>
                                    </p:set>
                                    <p:anim calcmode="lin" valueType="num">
                                      <p:cBhvr additive="repl">
                                        <p:cTn id="19" dur="500" fill="hold"/>
                                        <p:tgtEl>
                                          <p:spTgt spid="90">
                                            <p:txEl>
                                              <p:pRg st="4" end="4"/>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9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43" name="8 - TextBox"/>
          <p:cNvSpPr/>
          <p:nvPr/>
        </p:nvSpPr>
        <p:spPr>
          <a:xfrm>
            <a:off x="395640" y="906120"/>
            <a:ext cx="8280720" cy="3142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800" spc="-1" strike="noStrike">
                <a:solidFill>
                  <a:srgbClr val="000000"/>
                </a:solidFill>
                <a:latin typeface="Arial"/>
              </a:rPr>
              <a:t>Πολλαπλασιαστής: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Ο πολλαπλασιαστής είναι το εξάρτημα εκείνο του συστήματος ανάφλεξης, με το οποίο επιτυγχάνεται η δημιουργία της υψηλής τάσης στο δευτερεύον κύκλωμα, ώστε να παραχθεί ο σπινθήρας στα ηλεκτρόδια των μπουζί.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Δεν έχει κινούμενα μέρη και συνδέεται ηλεκτρικά ο ακροδέκτης (+) της χαμηλής τάσης με τον διακόπτη ανάφλεξης και ο ακροδέκτης (-) της χαμηλής τάσης με την κινητή πλατίνα και τον πυκνωτή.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Παράλληλα, ο ακροδέκτης της υψηλής τάσης συνδέεται με τον κεντρικό ακροδέκτη στο καπάκι του διανομέα.</a:t>
            </a:r>
            <a:endParaRPr b="0" lang="en-US" sz="1800" spc="-1" strike="noStrike">
              <a:solidFill>
                <a:srgbClr val="000000"/>
              </a:solidFill>
              <a:latin typeface="Arial"/>
            </a:endParaRPr>
          </a:p>
        </p:txBody>
      </p:sp>
      <p:sp>
        <p:nvSpPr>
          <p:cNvPr id="144"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Μηχανικά συστήματα ανάφλεξης</a:t>
            </a:r>
            <a:endParaRPr b="0" lang="en-US" sz="2000" spc="-1" strike="noStrike">
              <a:solidFill>
                <a:srgbClr val="000000"/>
              </a:solidFill>
              <a:latin typeface="Arial"/>
            </a:endParaRPr>
          </a:p>
        </p:txBody>
      </p:sp>
    </p:spTree>
  </p:cSld>
  <p:transition>
    <p:pull dir="rd"/>
  </p:transition>
  <p:timing>
    <p:tnLst>
      <p:par>
        <p:cTn id="322" dur="indefinite" restart="never" nodeType="tmRoot">
          <p:childTnLst>
            <p:seq>
              <p:cTn id="323" dur="indefinite" nodeType="mainSeq">
                <p:childTnLst>
                  <p:par>
                    <p:cTn id="324" fill="hold">
                      <p:stCondLst>
                        <p:cond delay="indefinite"/>
                      </p:stCondLst>
                      <p:childTnLst>
                        <p:par>
                          <p:cTn id="325" fill="hold">
                            <p:stCondLst>
                              <p:cond delay="0"/>
                            </p:stCondLst>
                            <p:childTnLst>
                              <p:par>
                                <p:cTn id="326" nodeType="clickEffect" fill="hold" presetClass="entr" presetID="2" presetSubtype="4">
                                  <p:stCondLst>
                                    <p:cond delay="0"/>
                                  </p:stCondLst>
                                  <p:childTnLst>
                                    <p:set>
                                      <p:cBhvr>
                                        <p:cTn id="327" dur="1" fill="hold">
                                          <p:stCondLst>
                                            <p:cond delay="0"/>
                                          </p:stCondLst>
                                        </p:cTn>
                                        <p:tgtEl>
                                          <p:spTgt spid="143">
                                            <p:txEl>
                                              <p:pRg st="1" end="1"/>
                                            </p:txEl>
                                          </p:spTgt>
                                        </p:tgtEl>
                                        <p:attrNameLst>
                                          <p:attrName>style.visibility</p:attrName>
                                        </p:attrNameLst>
                                      </p:cBhvr>
                                      <p:to>
                                        <p:strVal val="visible"/>
                                      </p:to>
                                    </p:set>
                                    <p:anim calcmode="lin" valueType="num">
                                      <p:cBhvr additive="repl">
                                        <p:cTn id="328" dur="500" fill="hold"/>
                                        <p:tgtEl>
                                          <p:spTgt spid="143">
                                            <p:txEl>
                                              <p:pRg st="1" end="1"/>
                                            </p:txEl>
                                          </p:spTgt>
                                        </p:tgtEl>
                                        <p:attrNameLst>
                                          <p:attrName>ppt_x</p:attrName>
                                        </p:attrNameLst>
                                      </p:cBhvr>
                                      <p:tavLst>
                                        <p:tav tm="0">
                                          <p:val>
                                            <p:strVal val="#ppt_x"/>
                                          </p:val>
                                        </p:tav>
                                        <p:tav tm="100000">
                                          <p:val>
                                            <p:strVal val="#ppt_x"/>
                                          </p:val>
                                        </p:tav>
                                      </p:tavLst>
                                    </p:anim>
                                    <p:anim calcmode="lin" valueType="num">
                                      <p:cBhvr additive="repl">
                                        <p:cTn id="329" dur="500" fill="hold"/>
                                        <p:tgtEl>
                                          <p:spTgt spid="143">
                                            <p:txEl>
                                              <p:pRg st="1" end="1"/>
                                            </p:txEl>
                                          </p:spTgt>
                                        </p:tgtEl>
                                        <p:attrNameLst>
                                          <p:attrName>ppt_y</p:attrName>
                                        </p:attrNameLst>
                                      </p:cBhvr>
                                      <p:tavLst>
                                        <p:tav tm="0">
                                          <p:val>
                                            <p:strVal val="1+#ppt_h/2"/>
                                          </p:val>
                                        </p:tav>
                                        <p:tav tm="100000">
                                          <p:val>
                                            <p:strVal val="#ppt_y"/>
                                          </p:val>
                                        </p:tav>
                                      </p:tavLst>
                                    </p:anim>
                                  </p:childTnLst>
                                </p:cTn>
                              </p:par>
                              <p:par>
                                <p:cTn id="330" nodeType="withEffect" fill="hold" presetClass="entr" presetID="2" presetSubtype="4">
                                  <p:stCondLst>
                                    <p:cond delay="0"/>
                                  </p:stCondLst>
                                  <p:childTnLst>
                                    <p:set>
                                      <p:cBhvr>
                                        <p:cTn id="331" dur="1" fill="hold">
                                          <p:stCondLst>
                                            <p:cond delay="0"/>
                                          </p:stCondLst>
                                        </p:cTn>
                                        <p:tgtEl>
                                          <p:spTgt spid="143">
                                            <p:txEl>
                                              <p:pRg st="2" end="2"/>
                                            </p:txEl>
                                          </p:spTgt>
                                        </p:tgtEl>
                                        <p:attrNameLst>
                                          <p:attrName>style.visibility</p:attrName>
                                        </p:attrNameLst>
                                      </p:cBhvr>
                                      <p:to>
                                        <p:strVal val="visible"/>
                                      </p:to>
                                    </p:set>
                                    <p:anim calcmode="lin" valueType="num">
                                      <p:cBhvr additive="repl">
                                        <p:cTn id="332" dur="500" fill="hold"/>
                                        <p:tgtEl>
                                          <p:spTgt spid="143">
                                            <p:txEl>
                                              <p:pRg st="2" end="2"/>
                                            </p:txEl>
                                          </p:spTgt>
                                        </p:tgtEl>
                                        <p:attrNameLst>
                                          <p:attrName>ppt_x</p:attrName>
                                        </p:attrNameLst>
                                      </p:cBhvr>
                                      <p:tavLst>
                                        <p:tav tm="0">
                                          <p:val>
                                            <p:strVal val="#ppt_x"/>
                                          </p:val>
                                        </p:tav>
                                        <p:tav tm="100000">
                                          <p:val>
                                            <p:strVal val="#ppt_x"/>
                                          </p:val>
                                        </p:tav>
                                      </p:tavLst>
                                    </p:anim>
                                    <p:anim calcmode="lin" valueType="num">
                                      <p:cBhvr additive="repl">
                                        <p:cTn id="333" dur="500" fill="hold"/>
                                        <p:tgtEl>
                                          <p:spTgt spid="143">
                                            <p:txEl>
                                              <p:pRg st="2" end="2"/>
                                            </p:txEl>
                                          </p:spTgt>
                                        </p:tgtEl>
                                        <p:attrNameLst>
                                          <p:attrName>ppt_y</p:attrName>
                                        </p:attrNameLst>
                                      </p:cBhvr>
                                      <p:tavLst>
                                        <p:tav tm="0">
                                          <p:val>
                                            <p:strVal val="1+#ppt_h/2"/>
                                          </p:val>
                                        </p:tav>
                                        <p:tav tm="100000">
                                          <p:val>
                                            <p:strVal val="#ppt_y"/>
                                          </p:val>
                                        </p:tav>
                                      </p:tavLst>
                                    </p:anim>
                                  </p:childTnLst>
                                </p:cTn>
                              </p:par>
                              <p:par>
                                <p:cTn id="334" nodeType="withEffect" fill="hold" presetClass="entr" presetID="2" presetSubtype="4">
                                  <p:stCondLst>
                                    <p:cond delay="0"/>
                                  </p:stCondLst>
                                  <p:childTnLst>
                                    <p:set>
                                      <p:cBhvr>
                                        <p:cTn id="335" dur="1" fill="hold">
                                          <p:stCondLst>
                                            <p:cond delay="0"/>
                                          </p:stCondLst>
                                        </p:cTn>
                                        <p:tgtEl>
                                          <p:spTgt spid="143">
                                            <p:txEl>
                                              <p:pRg st="3" end="3"/>
                                            </p:txEl>
                                          </p:spTgt>
                                        </p:tgtEl>
                                        <p:attrNameLst>
                                          <p:attrName>style.visibility</p:attrName>
                                        </p:attrNameLst>
                                      </p:cBhvr>
                                      <p:to>
                                        <p:strVal val="visible"/>
                                      </p:to>
                                    </p:set>
                                    <p:anim calcmode="lin" valueType="num">
                                      <p:cBhvr additive="repl">
                                        <p:cTn id="336" dur="500" fill="hold"/>
                                        <p:tgtEl>
                                          <p:spTgt spid="143">
                                            <p:txEl>
                                              <p:pRg st="3" end="3"/>
                                            </p:txEl>
                                          </p:spTgt>
                                        </p:tgtEl>
                                        <p:attrNameLst>
                                          <p:attrName>ppt_x</p:attrName>
                                        </p:attrNameLst>
                                      </p:cBhvr>
                                      <p:tavLst>
                                        <p:tav tm="0">
                                          <p:val>
                                            <p:strVal val="#ppt_x"/>
                                          </p:val>
                                        </p:tav>
                                        <p:tav tm="100000">
                                          <p:val>
                                            <p:strVal val="#ppt_x"/>
                                          </p:val>
                                        </p:tav>
                                      </p:tavLst>
                                    </p:anim>
                                    <p:anim calcmode="lin" valueType="num">
                                      <p:cBhvr additive="repl">
                                        <p:cTn id="337" dur="500" fill="hold"/>
                                        <p:tgtEl>
                                          <p:spTgt spid="1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46" name="8 - TextBox"/>
          <p:cNvSpPr/>
          <p:nvPr/>
        </p:nvSpPr>
        <p:spPr>
          <a:xfrm>
            <a:off x="395640" y="906120"/>
            <a:ext cx="8280720" cy="209124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800" spc="-1" strike="noStrike">
                <a:solidFill>
                  <a:srgbClr val="000000"/>
                </a:solidFill>
                <a:latin typeface="Arial"/>
              </a:rPr>
              <a:t>Διανομέας: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Ο διανομέας (ντιστριμπυτέρ) είναι το βασικότερο εξάρτημα του συστήματος ανάφλεξης.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Αποτελείται από επιμέρους εξαρτήματα, η ταυτόχρονη λειτουργία των οποίων εξασφαλίζει τον απαραίτητο ισχυρό σπινθήρα μεταξύ των ηλεκτροδίων των μπουζί, την κατάλληλη χρονική στιγμή.</a:t>
            </a:r>
            <a:endParaRPr b="0" lang="en-US" sz="1800" spc="-1" strike="noStrike">
              <a:solidFill>
                <a:srgbClr val="000000"/>
              </a:solidFill>
              <a:latin typeface="Arial"/>
            </a:endParaRPr>
          </a:p>
        </p:txBody>
      </p:sp>
      <p:sp>
        <p:nvSpPr>
          <p:cNvPr id="147"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Μηχανικά συστήματα ανάφλεξης</a:t>
            </a:r>
            <a:endParaRPr b="0" lang="en-US" sz="2000" spc="-1" strike="noStrike">
              <a:solidFill>
                <a:srgbClr val="000000"/>
              </a:solidFill>
              <a:latin typeface="Arial"/>
            </a:endParaRPr>
          </a:p>
        </p:txBody>
      </p:sp>
    </p:spTree>
  </p:cSld>
  <p:transition>
    <p:pull dir="rd"/>
  </p:transition>
  <p:timing>
    <p:tnLst>
      <p:par>
        <p:cTn id="338" dur="indefinite" restart="never" nodeType="tmRoot">
          <p:childTnLst>
            <p:seq>
              <p:cTn id="339" dur="indefinite" nodeType="mainSeq">
                <p:childTnLst>
                  <p:par>
                    <p:cTn id="340" fill="hold">
                      <p:stCondLst>
                        <p:cond delay="indefinite"/>
                      </p:stCondLst>
                      <p:childTnLst>
                        <p:par>
                          <p:cTn id="341" fill="hold">
                            <p:stCondLst>
                              <p:cond delay="0"/>
                            </p:stCondLst>
                            <p:childTnLst>
                              <p:par>
                                <p:cTn id="342" nodeType="clickEffect" fill="hold" presetClass="entr" presetID="2" presetSubtype="4">
                                  <p:stCondLst>
                                    <p:cond delay="0"/>
                                  </p:stCondLst>
                                  <p:childTnLst>
                                    <p:set>
                                      <p:cBhvr>
                                        <p:cTn id="343" dur="1" fill="hold">
                                          <p:stCondLst>
                                            <p:cond delay="0"/>
                                          </p:stCondLst>
                                        </p:cTn>
                                        <p:tgtEl>
                                          <p:spTgt spid="146">
                                            <p:txEl>
                                              <p:pRg st="1" end="1"/>
                                            </p:txEl>
                                          </p:spTgt>
                                        </p:tgtEl>
                                        <p:attrNameLst>
                                          <p:attrName>style.visibility</p:attrName>
                                        </p:attrNameLst>
                                      </p:cBhvr>
                                      <p:to>
                                        <p:strVal val="visible"/>
                                      </p:to>
                                    </p:set>
                                    <p:anim calcmode="lin" valueType="num">
                                      <p:cBhvr additive="repl">
                                        <p:cTn id="344" dur="500" fill="hold"/>
                                        <p:tgtEl>
                                          <p:spTgt spid="146">
                                            <p:txEl>
                                              <p:pRg st="1" end="1"/>
                                            </p:txEl>
                                          </p:spTgt>
                                        </p:tgtEl>
                                        <p:attrNameLst>
                                          <p:attrName>ppt_x</p:attrName>
                                        </p:attrNameLst>
                                      </p:cBhvr>
                                      <p:tavLst>
                                        <p:tav tm="0">
                                          <p:val>
                                            <p:strVal val="#ppt_x"/>
                                          </p:val>
                                        </p:tav>
                                        <p:tav tm="100000">
                                          <p:val>
                                            <p:strVal val="#ppt_x"/>
                                          </p:val>
                                        </p:tav>
                                      </p:tavLst>
                                    </p:anim>
                                    <p:anim calcmode="lin" valueType="num">
                                      <p:cBhvr additive="repl">
                                        <p:cTn id="345" dur="500" fill="hold"/>
                                        <p:tgtEl>
                                          <p:spTgt spid="146">
                                            <p:txEl>
                                              <p:pRg st="1" end="1"/>
                                            </p:txEl>
                                          </p:spTgt>
                                        </p:tgtEl>
                                        <p:attrNameLst>
                                          <p:attrName>ppt_y</p:attrName>
                                        </p:attrNameLst>
                                      </p:cBhvr>
                                      <p:tavLst>
                                        <p:tav tm="0">
                                          <p:val>
                                            <p:strVal val="1+#ppt_h/2"/>
                                          </p:val>
                                        </p:tav>
                                        <p:tav tm="100000">
                                          <p:val>
                                            <p:strVal val="#ppt_y"/>
                                          </p:val>
                                        </p:tav>
                                      </p:tavLst>
                                    </p:anim>
                                  </p:childTnLst>
                                </p:cTn>
                              </p:par>
                              <p:par>
                                <p:cTn id="346" nodeType="withEffect" fill="hold" presetClass="entr" presetID="2" presetSubtype="4">
                                  <p:stCondLst>
                                    <p:cond delay="0"/>
                                  </p:stCondLst>
                                  <p:childTnLst>
                                    <p:set>
                                      <p:cBhvr>
                                        <p:cTn id="347" dur="1" fill="hold">
                                          <p:stCondLst>
                                            <p:cond delay="0"/>
                                          </p:stCondLst>
                                        </p:cTn>
                                        <p:tgtEl>
                                          <p:spTgt spid="146">
                                            <p:txEl>
                                              <p:pRg st="2" end="2"/>
                                            </p:txEl>
                                          </p:spTgt>
                                        </p:tgtEl>
                                        <p:attrNameLst>
                                          <p:attrName>style.visibility</p:attrName>
                                        </p:attrNameLst>
                                      </p:cBhvr>
                                      <p:to>
                                        <p:strVal val="visible"/>
                                      </p:to>
                                    </p:set>
                                    <p:anim calcmode="lin" valueType="num">
                                      <p:cBhvr additive="repl">
                                        <p:cTn id="348" dur="500" fill="hold"/>
                                        <p:tgtEl>
                                          <p:spTgt spid="146">
                                            <p:txEl>
                                              <p:pRg st="2" end="2"/>
                                            </p:txEl>
                                          </p:spTgt>
                                        </p:tgtEl>
                                        <p:attrNameLst>
                                          <p:attrName>ppt_x</p:attrName>
                                        </p:attrNameLst>
                                      </p:cBhvr>
                                      <p:tavLst>
                                        <p:tav tm="0">
                                          <p:val>
                                            <p:strVal val="#ppt_x"/>
                                          </p:val>
                                        </p:tav>
                                        <p:tav tm="100000">
                                          <p:val>
                                            <p:strVal val="#ppt_x"/>
                                          </p:val>
                                        </p:tav>
                                      </p:tavLst>
                                    </p:anim>
                                    <p:anim calcmode="lin" valueType="num">
                                      <p:cBhvr additive="repl">
                                        <p:cTn id="349" dur="500" fill="hold"/>
                                        <p:tgtEl>
                                          <p:spTgt spid="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49" name="8 - TextBox"/>
          <p:cNvSpPr/>
          <p:nvPr/>
        </p:nvSpPr>
        <p:spPr>
          <a:xfrm>
            <a:off x="395640" y="906120"/>
            <a:ext cx="8280720" cy="341712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800" spc="-1" strike="noStrike">
                <a:solidFill>
                  <a:srgbClr val="000000"/>
                </a:solidFill>
                <a:latin typeface="Arial"/>
              </a:rPr>
              <a:t>Διανομέας: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Προορισμός, λοιπόν, του διανομέα είναι:</a:t>
            </a:r>
            <a:endParaRPr b="0" lang="en-US" sz="1800" spc="-1" strike="noStrike">
              <a:solidFill>
                <a:srgbClr val="000000"/>
              </a:solidFill>
              <a:latin typeface="Arial"/>
            </a:endParaRPr>
          </a:p>
          <a:p>
            <a:pPr marL="264960" indent="-264960">
              <a:lnSpc>
                <a:spcPct val="100000"/>
              </a:lnSpc>
              <a:spcAft>
                <a:spcPts val="1800"/>
              </a:spcAft>
              <a:buClr>
                <a:srgbClr val="000000"/>
              </a:buClr>
              <a:buSzPct val="90000"/>
              <a:buFont typeface="Wingdings" charset="2"/>
              <a:buChar char=""/>
            </a:pPr>
            <a:r>
              <a:rPr b="0" lang="el-GR" sz="1800" spc="-1" strike="noStrike">
                <a:solidFill>
                  <a:srgbClr val="000000"/>
                </a:solidFill>
                <a:latin typeface="Arial"/>
              </a:rPr>
              <a:t>Να διακόπτει και να επανασυνδέει το πρωτεύον κύκλωμα χαμηλής τάσης με τη βοήθεια των πλατινών και του πυκνωτή, ώστε να δημιουργείται το κατάλληλο μαγνητικό πεδίο στον πολλαπλασιαστή.</a:t>
            </a:r>
            <a:endParaRPr b="0" lang="en-US" sz="1800" spc="-1" strike="noStrike">
              <a:solidFill>
                <a:srgbClr val="000000"/>
              </a:solidFill>
              <a:latin typeface="Arial"/>
            </a:endParaRPr>
          </a:p>
          <a:p>
            <a:pPr marL="264960" indent="-264960">
              <a:lnSpc>
                <a:spcPct val="100000"/>
              </a:lnSpc>
              <a:spcAft>
                <a:spcPts val="1800"/>
              </a:spcAft>
              <a:buClr>
                <a:srgbClr val="000000"/>
              </a:buClr>
              <a:buSzPct val="90000"/>
              <a:buFont typeface="Wingdings" charset="2"/>
              <a:buChar char=""/>
            </a:pPr>
            <a:r>
              <a:rPr b="0" lang="el-GR" sz="1800" spc="-1" strike="noStrike">
                <a:solidFill>
                  <a:srgbClr val="000000"/>
                </a:solidFill>
                <a:latin typeface="Arial"/>
              </a:rPr>
              <a:t>Να παραλαμβάνει το ρεύμα υψηλής τάσης από το δευτερεύον κύκλωμα του πολλαπλασιαστή και να το διανέμει στα μπουζί των κυλίνδρων την κατάλληλη χρονική στιγμή, λίγο πριν το έμβολο φθάσει στο Α.Ν.Σ., ρυθμίζοντας την προ-πορεία σπινθήρα (αβάνς), ανάλογα με τις στροφές και το φορτίο του κινητήρα.</a:t>
            </a:r>
            <a:endParaRPr b="0" lang="en-US" sz="1800" spc="-1" strike="noStrike">
              <a:solidFill>
                <a:srgbClr val="000000"/>
              </a:solidFill>
              <a:latin typeface="Arial"/>
            </a:endParaRPr>
          </a:p>
        </p:txBody>
      </p:sp>
      <p:sp>
        <p:nvSpPr>
          <p:cNvPr id="150"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Μηχανικά συστήματα ανάφλεξης</a:t>
            </a:r>
            <a:endParaRPr b="0" lang="en-US" sz="2000" spc="-1" strike="noStrike">
              <a:solidFill>
                <a:srgbClr val="000000"/>
              </a:solidFill>
              <a:latin typeface="Arial"/>
            </a:endParaRPr>
          </a:p>
        </p:txBody>
      </p:sp>
    </p:spTree>
  </p:cSld>
  <p:transition>
    <p:pull dir="rd"/>
  </p:transition>
  <p:timing>
    <p:tnLst>
      <p:par>
        <p:cTn id="350" dur="indefinite" restart="never" nodeType="tmRoot">
          <p:childTnLst>
            <p:seq>
              <p:cTn id="351" dur="indefinite" nodeType="mainSeq">
                <p:childTnLst>
                  <p:par>
                    <p:cTn id="352" fill="hold">
                      <p:stCondLst>
                        <p:cond delay="indefinite"/>
                      </p:stCondLst>
                      <p:childTnLst>
                        <p:par>
                          <p:cTn id="353" fill="hold">
                            <p:stCondLst>
                              <p:cond delay="0"/>
                            </p:stCondLst>
                            <p:childTnLst>
                              <p:par>
                                <p:cTn id="354" nodeType="clickEffect" fill="hold" presetClass="entr" presetID="2" presetSubtype="4">
                                  <p:stCondLst>
                                    <p:cond delay="0"/>
                                  </p:stCondLst>
                                  <p:childTnLst>
                                    <p:set>
                                      <p:cBhvr>
                                        <p:cTn id="355" dur="1" fill="hold">
                                          <p:stCondLst>
                                            <p:cond delay="0"/>
                                          </p:stCondLst>
                                        </p:cTn>
                                        <p:tgtEl>
                                          <p:spTgt spid="149">
                                            <p:txEl>
                                              <p:pRg st="2" end="2"/>
                                            </p:txEl>
                                          </p:spTgt>
                                        </p:tgtEl>
                                        <p:attrNameLst>
                                          <p:attrName>style.visibility</p:attrName>
                                        </p:attrNameLst>
                                      </p:cBhvr>
                                      <p:to>
                                        <p:strVal val="visible"/>
                                      </p:to>
                                    </p:set>
                                    <p:anim calcmode="lin" valueType="num">
                                      <p:cBhvr additive="repl">
                                        <p:cTn id="356" dur="500" fill="hold"/>
                                        <p:tgtEl>
                                          <p:spTgt spid="149">
                                            <p:txEl>
                                              <p:pRg st="2" end="2"/>
                                            </p:txEl>
                                          </p:spTgt>
                                        </p:tgtEl>
                                        <p:attrNameLst>
                                          <p:attrName>ppt_x</p:attrName>
                                        </p:attrNameLst>
                                      </p:cBhvr>
                                      <p:tavLst>
                                        <p:tav tm="0">
                                          <p:val>
                                            <p:strVal val="#ppt_x"/>
                                          </p:val>
                                        </p:tav>
                                        <p:tav tm="100000">
                                          <p:val>
                                            <p:strVal val="#ppt_x"/>
                                          </p:val>
                                        </p:tav>
                                      </p:tavLst>
                                    </p:anim>
                                    <p:anim calcmode="lin" valueType="num">
                                      <p:cBhvr additive="repl">
                                        <p:cTn id="357" dur="500" fill="hold"/>
                                        <p:tgtEl>
                                          <p:spTgt spid="149">
                                            <p:txEl>
                                              <p:pRg st="2" end="2"/>
                                            </p:txEl>
                                          </p:spTgt>
                                        </p:tgtEl>
                                        <p:attrNameLst>
                                          <p:attrName>ppt_y</p:attrName>
                                        </p:attrNameLst>
                                      </p:cBhvr>
                                      <p:tavLst>
                                        <p:tav tm="0">
                                          <p:val>
                                            <p:strVal val="1+#ppt_h/2"/>
                                          </p:val>
                                        </p:tav>
                                        <p:tav tm="100000">
                                          <p:val>
                                            <p:strVal val="#ppt_y"/>
                                          </p:val>
                                        </p:tav>
                                      </p:tavLst>
                                    </p:anim>
                                  </p:childTnLst>
                                </p:cTn>
                              </p:par>
                              <p:par>
                                <p:cTn id="358" nodeType="withEffect" fill="hold" presetClass="entr" presetID="2" presetSubtype="4">
                                  <p:stCondLst>
                                    <p:cond delay="0"/>
                                  </p:stCondLst>
                                  <p:childTnLst>
                                    <p:set>
                                      <p:cBhvr>
                                        <p:cTn id="359" dur="1" fill="hold">
                                          <p:stCondLst>
                                            <p:cond delay="0"/>
                                          </p:stCondLst>
                                        </p:cTn>
                                        <p:tgtEl>
                                          <p:spTgt spid="149">
                                            <p:txEl>
                                              <p:pRg st="3" end="3"/>
                                            </p:txEl>
                                          </p:spTgt>
                                        </p:tgtEl>
                                        <p:attrNameLst>
                                          <p:attrName>style.visibility</p:attrName>
                                        </p:attrNameLst>
                                      </p:cBhvr>
                                      <p:to>
                                        <p:strVal val="visible"/>
                                      </p:to>
                                    </p:set>
                                    <p:anim calcmode="lin" valueType="num">
                                      <p:cBhvr additive="repl">
                                        <p:cTn id="360" dur="500" fill="hold"/>
                                        <p:tgtEl>
                                          <p:spTgt spid="149">
                                            <p:txEl>
                                              <p:pRg st="3" end="3"/>
                                            </p:txEl>
                                          </p:spTgt>
                                        </p:tgtEl>
                                        <p:attrNameLst>
                                          <p:attrName>ppt_x</p:attrName>
                                        </p:attrNameLst>
                                      </p:cBhvr>
                                      <p:tavLst>
                                        <p:tav tm="0">
                                          <p:val>
                                            <p:strVal val="#ppt_x"/>
                                          </p:val>
                                        </p:tav>
                                        <p:tav tm="100000">
                                          <p:val>
                                            <p:strVal val="#ppt_x"/>
                                          </p:val>
                                        </p:tav>
                                      </p:tavLst>
                                    </p:anim>
                                    <p:anim calcmode="lin" valueType="num">
                                      <p:cBhvr additive="repl">
                                        <p:cTn id="361" dur="500" fill="hold"/>
                                        <p:tgtEl>
                                          <p:spTgt spid="14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52" name="8 - TextBox"/>
          <p:cNvSpPr/>
          <p:nvPr/>
        </p:nvSpPr>
        <p:spPr>
          <a:xfrm>
            <a:off x="395640" y="906120"/>
            <a:ext cx="8280720" cy="369144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800" spc="-1" strike="noStrike">
                <a:solidFill>
                  <a:srgbClr val="000000"/>
                </a:solidFill>
                <a:latin typeface="Arial"/>
              </a:rPr>
              <a:t>Διανομέας: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Ο διανομέας αποτελείται από το κυρίως τμήμα, το καπάκι, κατασκευασμένο από βακελίτη, στο οποίο καταλήγει το καλώδια υψηλής τάσης από τον πολλαπλασιαστή, και το ράουλο, στο εσωτερικό του καπακιού, και το οποίο στην κορυφή του έχει ένα ηλεκτρόδιο.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Με την περιστροφή του ράουλου, το ηλεκτρόδιο μοιράζει την τάση στους ακροδέκτες του καπακιού, από τους οποίους ξεκινούν τα μπουζοκαλώδια των κυλίνδρων.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Κάτω από τον κυρίως διανομέα, βρίσκεται ένα κάλυμμα που προστατεύει τις πλατίνες. Κάτω από αυτές βρίσκεται ο φυγοκεντρικός μηχανισμός που ρυθμίζει την προπορεία (αβάνς), ανάλογα με τις στροφές του κινητήρα. </a:t>
            </a:r>
            <a:endParaRPr b="0" lang="en-US" sz="1800" spc="-1" strike="noStrike">
              <a:solidFill>
                <a:srgbClr val="000000"/>
              </a:solidFill>
              <a:latin typeface="Arial"/>
            </a:endParaRPr>
          </a:p>
        </p:txBody>
      </p:sp>
      <p:sp>
        <p:nvSpPr>
          <p:cNvPr id="153"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Μηχανικά συστήματα ανάφλεξης</a:t>
            </a:r>
            <a:endParaRPr b="0" lang="en-US" sz="2000" spc="-1" strike="noStrike">
              <a:solidFill>
                <a:srgbClr val="000000"/>
              </a:solidFill>
              <a:latin typeface="Arial"/>
            </a:endParaRPr>
          </a:p>
        </p:txBody>
      </p:sp>
    </p:spTree>
  </p:cSld>
  <p:transition>
    <p:pull dir="rd"/>
  </p:transition>
  <p:timing>
    <p:tnLst>
      <p:par>
        <p:cTn id="362" dur="indefinite" restart="never" nodeType="tmRoot">
          <p:childTnLst>
            <p:seq>
              <p:cTn id="363" dur="indefinite" nodeType="mainSeq">
                <p:childTnLst>
                  <p:par>
                    <p:cTn id="364" fill="hold">
                      <p:stCondLst>
                        <p:cond delay="indefinite"/>
                      </p:stCondLst>
                      <p:childTnLst>
                        <p:par>
                          <p:cTn id="365" fill="hold">
                            <p:stCondLst>
                              <p:cond delay="0"/>
                            </p:stCondLst>
                            <p:childTnLst>
                              <p:par>
                                <p:cTn id="366" nodeType="clickEffect" fill="hold" presetClass="entr" presetID="2" presetSubtype="4">
                                  <p:stCondLst>
                                    <p:cond delay="0"/>
                                  </p:stCondLst>
                                  <p:childTnLst>
                                    <p:set>
                                      <p:cBhvr>
                                        <p:cTn id="367" dur="1" fill="hold">
                                          <p:stCondLst>
                                            <p:cond delay="0"/>
                                          </p:stCondLst>
                                        </p:cTn>
                                        <p:tgtEl>
                                          <p:spTgt spid="152">
                                            <p:txEl>
                                              <p:pRg st="1" end="1"/>
                                            </p:txEl>
                                          </p:spTgt>
                                        </p:tgtEl>
                                        <p:attrNameLst>
                                          <p:attrName>style.visibility</p:attrName>
                                        </p:attrNameLst>
                                      </p:cBhvr>
                                      <p:to>
                                        <p:strVal val="visible"/>
                                      </p:to>
                                    </p:set>
                                    <p:anim calcmode="lin" valueType="num">
                                      <p:cBhvr additive="repl">
                                        <p:cTn id="368" dur="500" fill="hold"/>
                                        <p:tgtEl>
                                          <p:spTgt spid="152">
                                            <p:txEl>
                                              <p:pRg st="1" end="1"/>
                                            </p:txEl>
                                          </p:spTgt>
                                        </p:tgtEl>
                                        <p:attrNameLst>
                                          <p:attrName>ppt_x</p:attrName>
                                        </p:attrNameLst>
                                      </p:cBhvr>
                                      <p:tavLst>
                                        <p:tav tm="0">
                                          <p:val>
                                            <p:strVal val="#ppt_x"/>
                                          </p:val>
                                        </p:tav>
                                        <p:tav tm="100000">
                                          <p:val>
                                            <p:strVal val="#ppt_x"/>
                                          </p:val>
                                        </p:tav>
                                      </p:tavLst>
                                    </p:anim>
                                    <p:anim calcmode="lin" valueType="num">
                                      <p:cBhvr additive="repl">
                                        <p:cTn id="369" dur="500" fill="hold"/>
                                        <p:tgtEl>
                                          <p:spTgt spid="152">
                                            <p:txEl>
                                              <p:pRg st="1" end="1"/>
                                            </p:txEl>
                                          </p:spTgt>
                                        </p:tgtEl>
                                        <p:attrNameLst>
                                          <p:attrName>ppt_y</p:attrName>
                                        </p:attrNameLst>
                                      </p:cBhvr>
                                      <p:tavLst>
                                        <p:tav tm="0">
                                          <p:val>
                                            <p:strVal val="1+#ppt_h/2"/>
                                          </p:val>
                                        </p:tav>
                                        <p:tav tm="100000">
                                          <p:val>
                                            <p:strVal val="#ppt_y"/>
                                          </p:val>
                                        </p:tav>
                                      </p:tavLst>
                                    </p:anim>
                                  </p:childTnLst>
                                </p:cTn>
                              </p:par>
                              <p:par>
                                <p:cTn id="370" nodeType="withEffect" fill="hold" presetClass="entr" presetID="2" presetSubtype="4">
                                  <p:stCondLst>
                                    <p:cond delay="0"/>
                                  </p:stCondLst>
                                  <p:childTnLst>
                                    <p:set>
                                      <p:cBhvr>
                                        <p:cTn id="371" dur="1" fill="hold">
                                          <p:stCondLst>
                                            <p:cond delay="0"/>
                                          </p:stCondLst>
                                        </p:cTn>
                                        <p:tgtEl>
                                          <p:spTgt spid="152">
                                            <p:txEl>
                                              <p:pRg st="2" end="2"/>
                                            </p:txEl>
                                          </p:spTgt>
                                        </p:tgtEl>
                                        <p:attrNameLst>
                                          <p:attrName>style.visibility</p:attrName>
                                        </p:attrNameLst>
                                      </p:cBhvr>
                                      <p:to>
                                        <p:strVal val="visible"/>
                                      </p:to>
                                    </p:set>
                                    <p:anim calcmode="lin" valueType="num">
                                      <p:cBhvr additive="repl">
                                        <p:cTn id="372" dur="500" fill="hold"/>
                                        <p:tgtEl>
                                          <p:spTgt spid="152">
                                            <p:txEl>
                                              <p:pRg st="2" end="2"/>
                                            </p:txEl>
                                          </p:spTgt>
                                        </p:tgtEl>
                                        <p:attrNameLst>
                                          <p:attrName>ppt_x</p:attrName>
                                        </p:attrNameLst>
                                      </p:cBhvr>
                                      <p:tavLst>
                                        <p:tav tm="0">
                                          <p:val>
                                            <p:strVal val="#ppt_x"/>
                                          </p:val>
                                        </p:tav>
                                        <p:tav tm="100000">
                                          <p:val>
                                            <p:strVal val="#ppt_x"/>
                                          </p:val>
                                        </p:tav>
                                      </p:tavLst>
                                    </p:anim>
                                    <p:anim calcmode="lin" valueType="num">
                                      <p:cBhvr additive="repl">
                                        <p:cTn id="373" dur="500" fill="hold"/>
                                        <p:tgtEl>
                                          <p:spTgt spid="152">
                                            <p:txEl>
                                              <p:pRg st="2" end="2"/>
                                            </p:txEl>
                                          </p:spTgt>
                                        </p:tgtEl>
                                        <p:attrNameLst>
                                          <p:attrName>ppt_y</p:attrName>
                                        </p:attrNameLst>
                                      </p:cBhvr>
                                      <p:tavLst>
                                        <p:tav tm="0">
                                          <p:val>
                                            <p:strVal val="1+#ppt_h/2"/>
                                          </p:val>
                                        </p:tav>
                                        <p:tav tm="100000">
                                          <p:val>
                                            <p:strVal val="#ppt_y"/>
                                          </p:val>
                                        </p:tav>
                                      </p:tavLst>
                                    </p:anim>
                                  </p:childTnLst>
                                </p:cTn>
                              </p:par>
                              <p:par>
                                <p:cTn id="374" nodeType="withEffect" fill="hold" presetClass="entr" presetID="2" presetSubtype="4">
                                  <p:stCondLst>
                                    <p:cond delay="0"/>
                                  </p:stCondLst>
                                  <p:childTnLst>
                                    <p:set>
                                      <p:cBhvr>
                                        <p:cTn id="375" dur="1" fill="hold">
                                          <p:stCondLst>
                                            <p:cond delay="0"/>
                                          </p:stCondLst>
                                        </p:cTn>
                                        <p:tgtEl>
                                          <p:spTgt spid="152">
                                            <p:txEl>
                                              <p:pRg st="3" end="3"/>
                                            </p:txEl>
                                          </p:spTgt>
                                        </p:tgtEl>
                                        <p:attrNameLst>
                                          <p:attrName>style.visibility</p:attrName>
                                        </p:attrNameLst>
                                      </p:cBhvr>
                                      <p:to>
                                        <p:strVal val="visible"/>
                                      </p:to>
                                    </p:set>
                                    <p:anim calcmode="lin" valueType="num">
                                      <p:cBhvr additive="repl">
                                        <p:cTn id="376" dur="500" fill="hold"/>
                                        <p:tgtEl>
                                          <p:spTgt spid="152">
                                            <p:txEl>
                                              <p:pRg st="3" end="3"/>
                                            </p:txEl>
                                          </p:spTgt>
                                        </p:tgtEl>
                                        <p:attrNameLst>
                                          <p:attrName>ppt_x</p:attrName>
                                        </p:attrNameLst>
                                      </p:cBhvr>
                                      <p:tavLst>
                                        <p:tav tm="0">
                                          <p:val>
                                            <p:strVal val="#ppt_x"/>
                                          </p:val>
                                        </p:tav>
                                        <p:tav tm="100000">
                                          <p:val>
                                            <p:strVal val="#ppt_x"/>
                                          </p:val>
                                        </p:tav>
                                      </p:tavLst>
                                    </p:anim>
                                    <p:anim calcmode="lin" valueType="num">
                                      <p:cBhvr additive="repl">
                                        <p:cTn id="377" dur="500" fill="hold"/>
                                        <p:tgtEl>
                                          <p:spTgt spid="15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55" name="8 - TextBox"/>
          <p:cNvSpPr/>
          <p:nvPr/>
        </p:nvSpPr>
        <p:spPr>
          <a:xfrm>
            <a:off x="395640" y="906120"/>
            <a:ext cx="8280720" cy="392004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800" spc="-1" strike="noStrike">
                <a:solidFill>
                  <a:srgbClr val="000000"/>
                </a:solidFill>
                <a:latin typeface="Arial"/>
              </a:rPr>
              <a:t>Πλατίνες: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Οι πλατίνες βρίσκονται στο κυρίως σώμα του διανομέα.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Αποτελούνται από δύο επαφές, μία σταθερή και μία κινητή, οι οποίες ανοίγουν και κλείνουν τις κατάλληλες χρονικές στιγμές.</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Έτσι, με τη ροή του ηλεκτρικού ρεύματος από το πρωτεύον πηνίο του πολλαπλασιαστή, όταν είναι κλειστές, δημιουργούν το κατάλληλο μαγνητικό πεδίο για την παραγωγή του ρεύματος υψηλής τάσης στο δευτερεύον πηνίο του πολλαπλασιαστή.</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Όταν, δηλαδή, οι πλατίνες είναι κλειστές, το πρωτεύον κύκλωμα του συστήματος ανάφλεξης διαρρέεται από ρεύμα, και στο πρωτεύον πηνίο του πολλαπλασιαστή δημιουργείται ισχυρό μαγνητικό πεδίο.</a:t>
            </a:r>
            <a:endParaRPr b="0" lang="en-US" sz="1800" spc="-1" strike="noStrike">
              <a:solidFill>
                <a:srgbClr val="000000"/>
              </a:solidFill>
              <a:latin typeface="Arial"/>
            </a:endParaRPr>
          </a:p>
        </p:txBody>
      </p:sp>
      <p:sp>
        <p:nvSpPr>
          <p:cNvPr id="156"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Μηχανικά συστήματα ανάφλεξης</a:t>
            </a:r>
            <a:endParaRPr b="0" lang="en-US" sz="2000" spc="-1" strike="noStrike">
              <a:solidFill>
                <a:srgbClr val="000000"/>
              </a:solidFill>
              <a:latin typeface="Arial"/>
            </a:endParaRPr>
          </a:p>
        </p:txBody>
      </p:sp>
    </p:spTree>
  </p:cSld>
  <p:transition>
    <p:pull dir="rd"/>
  </p:transition>
  <p:timing>
    <p:tnLst>
      <p:par>
        <p:cTn id="378" dur="indefinite" restart="never" nodeType="tmRoot">
          <p:childTnLst>
            <p:seq>
              <p:cTn id="379" dur="indefinite" nodeType="mainSeq">
                <p:childTnLst>
                  <p:par>
                    <p:cTn id="380" fill="hold">
                      <p:stCondLst>
                        <p:cond delay="indefinite"/>
                      </p:stCondLst>
                      <p:childTnLst>
                        <p:par>
                          <p:cTn id="381" fill="hold">
                            <p:stCondLst>
                              <p:cond delay="0"/>
                            </p:stCondLst>
                            <p:childTnLst>
                              <p:par>
                                <p:cTn id="382" nodeType="clickEffect" fill="hold" presetClass="entr" presetID="2" presetSubtype="4">
                                  <p:stCondLst>
                                    <p:cond delay="0"/>
                                  </p:stCondLst>
                                  <p:childTnLst>
                                    <p:set>
                                      <p:cBhvr>
                                        <p:cTn id="383" dur="1" fill="hold">
                                          <p:stCondLst>
                                            <p:cond delay="0"/>
                                          </p:stCondLst>
                                        </p:cTn>
                                        <p:tgtEl>
                                          <p:spTgt spid="155">
                                            <p:txEl>
                                              <p:pRg st="2" end="2"/>
                                            </p:txEl>
                                          </p:spTgt>
                                        </p:tgtEl>
                                        <p:attrNameLst>
                                          <p:attrName>style.visibility</p:attrName>
                                        </p:attrNameLst>
                                      </p:cBhvr>
                                      <p:to>
                                        <p:strVal val="visible"/>
                                      </p:to>
                                    </p:set>
                                    <p:anim calcmode="lin" valueType="num">
                                      <p:cBhvr additive="repl">
                                        <p:cTn id="384" dur="500" fill="hold"/>
                                        <p:tgtEl>
                                          <p:spTgt spid="155">
                                            <p:txEl>
                                              <p:pRg st="2" end="2"/>
                                            </p:txEl>
                                          </p:spTgt>
                                        </p:tgtEl>
                                        <p:attrNameLst>
                                          <p:attrName>ppt_x</p:attrName>
                                        </p:attrNameLst>
                                      </p:cBhvr>
                                      <p:tavLst>
                                        <p:tav tm="0">
                                          <p:val>
                                            <p:strVal val="#ppt_x"/>
                                          </p:val>
                                        </p:tav>
                                        <p:tav tm="100000">
                                          <p:val>
                                            <p:strVal val="#ppt_x"/>
                                          </p:val>
                                        </p:tav>
                                      </p:tavLst>
                                    </p:anim>
                                    <p:anim calcmode="lin" valueType="num">
                                      <p:cBhvr additive="repl">
                                        <p:cTn id="385" dur="500" fill="hold"/>
                                        <p:tgtEl>
                                          <p:spTgt spid="155">
                                            <p:txEl>
                                              <p:pRg st="2" end="2"/>
                                            </p:txEl>
                                          </p:spTgt>
                                        </p:tgtEl>
                                        <p:attrNameLst>
                                          <p:attrName>ppt_y</p:attrName>
                                        </p:attrNameLst>
                                      </p:cBhvr>
                                      <p:tavLst>
                                        <p:tav tm="0">
                                          <p:val>
                                            <p:strVal val="1+#ppt_h/2"/>
                                          </p:val>
                                        </p:tav>
                                        <p:tav tm="100000">
                                          <p:val>
                                            <p:strVal val="#ppt_y"/>
                                          </p:val>
                                        </p:tav>
                                      </p:tavLst>
                                    </p:anim>
                                  </p:childTnLst>
                                </p:cTn>
                              </p:par>
                              <p:par>
                                <p:cTn id="386" nodeType="withEffect" fill="hold" presetClass="entr" presetID="2" presetSubtype="4">
                                  <p:stCondLst>
                                    <p:cond delay="0"/>
                                  </p:stCondLst>
                                  <p:childTnLst>
                                    <p:set>
                                      <p:cBhvr>
                                        <p:cTn id="387" dur="1" fill="hold">
                                          <p:stCondLst>
                                            <p:cond delay="0"/>
                                          </p:stCondLst>
                                        </p:cTn>
                                        <p:tgtEl>
                                          <p:spTgt spid="155">
                                            <p:txEl>
                                              <p:pRg st="3" end="3"/>
                                            </p:txEl>
                                          </p:spTgt>
                                        </p:tgtEl>
                                        <p:attrNameLst>
                                          <p:attrName>style.visibility</p:attrName>
                                        </p:attrNameLst>
                                      </p:cBhvr>
                                      <p:to>
                                        <p:strVal val="visible"/>
                                      </p:to>
                                    </p:set>
                                    <p:anim calcmode="lin" valueType="num">
                                      <p:cBhvr additive="repl">
                                        <p:cTn id="388" dur="500" fill="hold"/>
                                        <p:tgtEl>
                                          <p:spTgt spid="155">
                                            <p:txEl>
                                              <p:pRg st="3" end="3"/>
                                            </p:txEl>
                                          </p:spTgt>
                                        </p:tgtEl>
                                        <p:attrNameLst>
                                          <p:attrName>ppt_x</p:attrName>
                                        </p:attrNameLst>
                                      </p:cBhvr>
                                      <p:tavLst>
                                        <p:tav tm="0">
                                          <p:val>
                                            <p:strVal val="#ppt_x"/>
                                          </p:val>
                                        </p:tav>
                                        <p:tav tm="100000">
                                          <p:val>
                                            <p:strVal val="#ppt_x"/>
                                          </p:val>
                                        </p:tav>
                                      </p:tavLst>
                                    </p:anim>
                                    <p:anim calcmode="lin" valueType="num">
                                      <p:cBhvr additive="repl">
                                        <p:cTn id="389" dur="500" fill="hold"/>
                                        <p:tgtEl>
                                          <p:spTgt spid="155">
                                            <p:txEl>
                                              <p:pRg st="3" end="3"/>
                                            </p:txEl>
                                          </p:spTgt>
                                        </p:tgtEl>
                                        <p:attrNameLst>
                                          <p:attrName>ppt_y</p:attrName>
                                        </p:attrNameLst>
                                      </p:cBhvr>
                                      <p:tavLst>
                                        <p:tav tm="0">
                                          <p:val>
                                            <p:strVal val="1+#ppt_h/2"/>
                                          </p:val>
                                        </p:tav>
                                        <p:tav tm="100000">
                                          <p:val>
                                            <p:strVal val="#ppt_y"/>
                                          </p:val>
                                        </p:tav>
                                      </p:tavLst>
                                    </p:anim>
                                  </p:childTnLst>
                                </p:cTn>
                              </p:par>
                              <p:par>
                                <p:cTn id="390" nodeType="withEffect" fill="hold" presetClass="entr" presetID="2" presetSubtype="4">
                                  <p:stCondLst>
                                    <p:cond delay="0"/>
                                  </p:stCondLst>
                                  <p:childTnLst>
                                    <p:set>
                                      <p:cBhvr>
                                        <p:cTn id="391" dur="1" fill="hold">
                                          <p:stCondLst>
                                            <p:cond delay="0"/>
                                          </p:stCondLst>
                                        </p:cTn>
                                        <p:tgtEl>
                                          <p:spTgt spid="155">
                                            <p:txEl>
                                              <p:pRg st="4" end="4"/>
                                            </p:txEl>
                                          </p:spTgt>
                                        </p:tgtEl>
                                        <p:attrNameLst>
                                          <p:attrName>style.visibility</p:attrName>
                                        </p:attrNameLst>
                                      </p:cBhvr>
                                      <p:to>
                                        <p:strVal val="visible"/>
                                      </p:to>
                                    </p:set>
                                    <p:anim calcmode="lin" valueType="num">
                                      <p:cBhvr additive="repl">
                                        <p:cTn id="392" dur="500" fill="hold"/>
                                        <p:tgtEl>
                                          <p:spTgt spid="155">
                                            <p:txEl>
                                              <p:pRg st="4" end="4"/>
                                            </p:txEl>
                                          </p:spTgt>
                                        </p:tgtEl>
                                        <p:attrNameLst>
                                          <p:attrName>ppt_x</p:attrName>
                                        </p:attrNameLst>
                                      </p:cBhvr>
                                      <p:tavLst>
                                        <p:tav tm="0">
                                          <p:val>
                                            <p:strVal val="#ppt_x"/>
                                          </p:val>
                                        </p:tav>
                                        <p:tav tm="100000">
                                          <p:val>
                                            <p:strVal val="#ppt_x"/>
                                          </p:val>
                                        </p:tav>
                                      </p:tavLst>
                                    </p:anim>
                                    <p:anim calcmode="lin" valueType="num">
                                      <p:cBhvr additive="repl">
                                        <p:cTn id="393" dur="500" fill="hold"/>
                                        <p:tgtEl>
                                          <p:spTgt spid="1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58" name="8 - TextBox"/>
          <p:cNvSpPr/>
          <p:nvPr/>
        </p:nvSpPr>
        <p:spPr>
          <a:xfrm>
            <a:off x="395640" y="906120"/>
            <a:ext cx="8280720" cy="314280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800" spc="-1" strike="noStrike">
                <a:solidFill>
                  <a:srgbClr val="000000"/>
                </a:solidFill>
                <a:latin typeface="Arial"/>
              </a:rPr>
              <a:t>Πλατίνες: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Μόλις, όμως, οι πλατίνες ανοίξουν, το μαγνητικό πεδίο στον πολλαπλασιαστή καταρρέει και δημιουργείται εξ επαγωγής υψηλή τάση στο δευτερεύον πηνίο του πολλαπλασιαστή.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Η υψηλή τάση διανέμεται, μέσω του διανομέα και των μπουζοκαλωδίων, στα μπουζί, στα ηλεκτρόδια των οποίων δημιουργείται ισχυρός σπινθήρας.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Οι πλατίνες ανοιγοκλείνουν με το έκκεντρο (κάμα), το οποίο είναι προσαρμοσμένο στον άξονα του διανομέα και περιστρέφεται μαζί με αυτόν. Το έκκεντρο έχει τόσες κορυφές, όσος είναι ο αριθμός των κυλίνδρων του κινητήρα. </a:t>
            </a:r>
            <a:endParaRPr b="0" lang="en-US" sz="1800" spc="-1" strike="noStrike">
              <a:solidFill>
                <a:srgbClr val="000000"/>
              </a:solidFill>
              <a:latin typeface="Arial"/>
            </a:endParaRPr>
          </a:p>
        </p:txBody>
      </p:sp>
      <p:sp>
        <p:nvSpPr>
          <p:cNvPr id="159"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Μηχανικά συστήματα ανάφλεξης</a:t>
            </a:r>
            <a:endParaRPr b="0" lang="en-US" sz="2000" spc="-1" strike="noStrike">
              <a:solidFill>
                <a:srgbClr val="000000"/>
              </a:solidFill>
              <a:latin typeface="Arial"/>
            </a:endParaRPr>
          </a:p>
        </p:txBody>
      </p:sp>
    </p:spTree>
  </p:cSld>
  <p:transition>
    <p:pull dir="rd"/>
  </p:transition>
  <p:timing>
    <p:tnLst>
      <p:par>
        <p:cTn id="394" dur="indefinite" restart="never" nodeType="tmRoot">
          <p:childTnLst>
            <p:seq>
              <p:cTn id="395" dur="indefinite" nodeType="mainSeq">
                <p:childTnLst>
                  <p:par>
                    <p:cTn id="396" fill="hold">
                      <p:stCondLst>
                        <p:cond delay="indefinite"/>
                      </p:stCondLst>
                      <p:childTnLst>
                        <p:par>
                          <p:cTn id="397" fill="hold">
                            <p:stCondLst>
                              <p:cond delay="0"/>
                            </p:stCondLst>
                            <p:childTnLst>
                              <p:par>
                                <p:cTn id="398" nodeType="clickEffect" fill="hold" presetClass="entr" presetID="2" presetSubtype="4">
                                  <p:stCondLst>
                                    <p:cond delay="0"/>
                                  </p:stCondLst>
                                  <p:childTnLst>
                                    <p:set>
                                      <p:cBhvr>
                                        <p:cTn id="399" dur="1" fill="hold">
                                          <p:stCondLst>
                                            <p:cond delay="0"/>
                                          </p:stCondLst>
                                        </p:cTn>
                                        <p:tgtEl>
                                          <p:spTgt spid="158">
                                            <p:txEl>
                                              <p:pRg st="2" end="2"/>
                                            </p:txEl>
                                          </p:spTgt>
                                        </p:tgtEl>
                                        <p:attrNameLst>
                                          <p:attrName>style.visibility</p:attrName>
                                        </p:attrNameLst>
                                      </p:cBhvr>
                                      <p:to>
                                        <p:strVal val="visible"/>
                                      </p:to>
                                    </p:set>
                                    <p:anim calcmode="lin" valueType="num">
                                      <p:cBhvr additive="repl">
                                        <p:cTn id="400" dur="500" fill="hold"/>
                                        <p:tgtEl>
                                          <p:spTgt spid="158">
                                            <p:txEl>
                                              <p:pRg st="2" end="2"/>
                                            </p:txEl>
                                          </p:spTgt>
                                        </p:tgtEl>
                                        <p:attrNameLst>
                                          <p:attrName>ppt_x</p:attrName>
                                        </p:attrNameLst>
                                      </p:cBhvr>
                                      <p:tavLst>
                                        <p:tav tm="0">
                                          <p:val>
                                            <p:strVal val="#ppt_x"/>
                                          </p:val>
                                        </p:tav>
                                        <p:tav tm="100000">
                                          <p:val>
                                            <p:strVal val="#ppt_x"/>
                                          </p:val>
                                        </p:tav>
                                      </p:tavLst>
                                    </p:anim>
                                    <p:anim calcmode="lin" valueType="num">
                                      <p:cBhvr additive="repl">
                                        <p:cTn id="401" dur="500" fill="hold"/>
                                        <p:tgtEl>
                                          <p:spTgt spid="158">
                                            <p:txEl>
                                              <p:pRg st="2" end="2"/>
                                            </p:txEl>
                                          </p:spTgt>
                                        </p:tgtEl>
                                        <p:attrNameLst>
                                          <p:attrName>ppt_y</p:attrName>
                                        </p:attrNameLst>
                                      </p:cBhvr>
                                      <p:tavLst>
                                        <p:tav tm="0">
                                          <p:val>
                                            <p:strVal val="1+#ppt_h/2"/>
                                          </p:val>
                                        </p:tav>
                                        <p:tav tm="100000">
                                          <p:val>
                                            <p:strVal val="#ppt_y"/>
                                          </p:val>
                                        </p:tav>
                                      </p:tavLst>
                                    </p:anim>
                                  </p:childTnLst>
                                </p:cTn>
                              </p:par>
                              <p:par>
                                <p:cTn id="402" nodeType="withEffect" fill="hold" presetClass="entr" presetID="2" presetSubtype="4">
                                  <p:stCondLst>
                                    <p:cond delay="0"/>
                                  </p:stCondLst>
                                  <p:childTnLst>
                                    <p:set>
                                      <p:cBhvr>
                                        <p:cTn id="403" dur="1" fill="hold">
                                          <p:stCondLst>
                                            <p:cond delay="0"/>
                                          </p:stCondLst>
                                        </p:cTn>
                                        <p:tgtEl>
                                          <p:spTgt spid="158">
                                            <p:txEl>
                                              <p:pRg st="3" end="3"/>
                                            </p:txEl>
                                          </p:spTgt>
                                        </p:tgtEl>
                                        <p:attrNameLst>
                                          <p:attrName>style.visibility</p:attrName>
                                        </p:attrNameLst>
                                      </p:cBhvr>
                                      <p:to>
                                        <p:strVal val="visible"/>
                                      </p:to>
                                    </p:set>
                                    <p:anim calcmode="lin" valueType="num">
                                      <p:cBhvr additive="repl">
                                        <p:cTn id="404" dur="500" fill="hold"/>
                                        <p:tgtEl>
                                          <p:spTgt spid="158">
                                            <p:txEl>
                                              <p:pRg st="3" end="3"/>
                                            </p:txEl>
                                          </p:spTgt>
                                        </p:tgtEl>
                                        <p:attrNameLst>
                                          <p:attrName>ppt_x</p:attrName>
                                        </p:attrNameLst>
                                      </p:cBhvr>
                                      <p:tavLst>
                                        <p:tav tm="0">
                                          <p:val>
                                            <p:strVal val="#ppt_x"/>
                                          </p:val>
                                        </p:tav>
                                        <p:tav tm="100000">
                                          <p:val>
                                            <p:strVal val="#ppt_x"/>
                                          </p:val>
                                        </p:tav>
                                      </p:tavLst>
                                    </p:anim>
                                    <p:anim calcmode="lin" valueType="num">
                                      <p:cBhvr additive="repl">
                                        <p:cTn id="405" dur="500" fill="hold"/>
                                        <p:tgtEl>
                                          <p:spTgt spid="1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61" name="8 - TextBox"/>
          <p:cNvSpPr/>
          <p:nvPr/>
        </p:nvSpPr>
        <p:spPr>
          <a:xfrm>
            <a:off x="395640" y="906120"/>
            <a:ext cx="8280720" cy="291420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800" spc="-1" strike="noStrike">
                <a:solidFill>
                  <a:srgbClr val="000000"/>
                </a:solidFill>
                <a:latin typeface="Arial"/>
              </a:rPr>
              <a:t>Πλατίνες: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Η κινητή πλατίνα, με τη βοήθεια ελατηρίου, τείνει να είναι σε επαφή με τη σταθερή. Η περιστροφή, όμως, του έκκεντρου μετακινεί προς τα έξω την κινητή πλατίνα και έτσι απομακρύνονται οι επαφές, με αποτέλεσμα να διακόπτεται το κύκλωμα.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Η χρονική διάρκεια διακοπής και αποκατάστασης του πρωτεύοντος κυκλώματος αποτελεί τον κύριο συντελεστή της καλής απόδοσης του κινητήρα, ιδιαίτερα στις υψηλές στροφές. Από αυτό το χρόνο εξαρτάται η ισχύς και η διάρκεια του σπινθήρα στα μπουζί για την καλή καύση του μίγματος. </a:t>
            </a:r>
            <a:endParaRPr b="0" lang="en-US" sz="1800" spc="-1" strike="noStrike">
              <a:solidFill>
                <a:srgbClr val="000000"/>
              </a:solidFill>
              <a:latin typeface="Arial"/>
            </a:endParaRPr>
          </a:p>
        </p:txBody>
      </p:sp>
      <p:sp>
        <p:nvSpPr>
          <p:cNvPr id="162"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Μηχανικά συστήματα ανάφλεξης</a:t>
            </a:r>
            <a:endParaRPr b="0" lang="en-US" sz="2000" spc="-1" strike="noStrike">
              <a:solidFill>
                <a:srgbClr val="000000"/>
              </a:solidFill>
              <a:latin typeface="Arial"/>
            </a:endParaRPr>
          </a:p>
        </p:txBody>
      </p:sp>
    </p:spTree>
  </p:cSld>
  <p:transition>
    <p:pull dir="rd"/>
  </p:transition>
  <p:timing>
    <p:tnLst>
      <p:par>
        <p:cTn id="406" dur="indefinite" restart="never" nodeType="tmRoot">
          <p:childTnLst>
            <p:seq>
              <p:cTn id="407" dur="indefinite" nodeType="mainSeq">
                <p:childTnLst>
                  <p:par>
                    <p:cTn id="408" fill="hold">
                      <p:stCondLst>
                        <p:cond delay="indefinite"/>
                      </p:stCondLst>
                      <p:childTnLst>
                        <p:par>
                          <p:cTn id="409" fill="hold">
                            <p:stCondLst>
                              <p:cond delay="0"/>
                            </p:stCondLst>
                            <p:childTnLst>
                              <p:par>
                                <p:cTn id="410" nodeType="clickEffect" fill="hold" presetClass="entr" presetID="2" presetSubtype="4">
                                  <p:stCondLst>
                                    <p:cond delay="0"/>
                                  </p:stCondLst>
                                  <p:childTnLst>
                                    <p:set>
                                      <p:cBhvr>
                                        <p:cTn id="411" dur="1" fill="hold">
                                          <p:stCondLst>
                                            <p:cond delay="0"/>
                                          </p:stCondLst>
                                        </p:cTn>
                                        <p:tgtEl>
                                          <p:spTgt spid="161">
                                            <p:txEl>
                                              <p:pRg st="2" end="2"/>
                                            </p:txEl>
                                          </p:spTgt>
                                        </p:tgtEl>
                                        <p:attrNameLst>
                                          <p:attrName>style.visibility</p:attrName>
                                        </p:attrNameLst>
                                      </p:cBhvr>
                                      <p:to>
                                        <p:strVal val="visible"/>
                                      </p:to>
                                    </p:set>
                                    <p:anim calcmode="lin" valueType="num">
                                      <p:cBhvr additive="repl">
                                        <p:cTn id="412" dur="500" fill="hold"/>
                                        <p:tgtEl>
                                          <p:spTgt spid="161">
                                            <p:txEl>
                                              <p:pRg st="2" end="2"/>
                                            </p:txEl>
                                          </p:spTgt>
                                        </p:tgtEl>
                                        <p:attrNameLst>
                                          <p:attrName>ppt_x</p:attrName>
                                        </p:attrNameLst>
                                      </p:cBhvr>
                                      <p:tavLst>
                                        <p:tav tm="0">
                                          <p:val>
                                            <p:strVal val="#ppt_x"/>
                                          </p:val>
                                        </p:tav>
                                        <p:tav tm="100000">
                                          <p:val>
                                            <p:strVal val="#ppt_x"/>
                                          </p:val>
                                        </p:tav>
                                      </p:tavLst>
                                    </p:anim>
                                    <p:anim calcmode="lin" valueType="num">
                                      <p:cBhvr additive="repl">
                                        <p:cTn id="413" dur="500" fill="hold"/>
                                        <p:tgtEl>
                                          <p:spTgt spid="16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64" name="8 - TextBox"/>
          <p:cNvSpPr/>
          <p:nvPr/>
        </p:nvSpPr>
        <p:spPr>
          <a:xfrm>
            <a:off x="395640" y="906120"/>
            <a:ext cx="8280720" cy="291420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800" spc="-1" strike="noStrike">
                <a:solidFill>
                  <a:srgbClr val="000000"/>
                </a:solidFill>
                <a:latin typeface="Arial"/>
              </a:rPr>
              <a:t>Πλατίνες: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Η διάρκεια του σπινθήρα σε κάθε μπουζί, εξαρτάται από το χρόνο παραμονής των πλατινών στην ανοιχτή θέση, ενώ η διάρκεια ροής του ρεύματος από τις πλατίνες και η επενέργεια του μαγνητικού πεδίου του πολλαπλασιαστή, εξαρτώνται από το χρόνο παραμονής των πλατινών στην κλειστή θέση.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Ο χρόνος, πάντως, παραμονής των πλατινών στην ανοιχτή και στην κλειστή θέση, εξαρτάται από το σχήμα του έκκεντρου, το διάκενο των πλατινών και από τους μηχανισμούς ρύθμισης της προπορείας (αβάνς) του διανομέα, δηλαδή από την ταχύτητα περιστροφής του κινητήρα. </a:t>
            </a:r>
            <a:endParaRPr b="0" lang="en-US" sz="1800" spc="-1" strike="noStrike">
              <a:solidFill>
                <a:srgbClr val="000000"/>
              </a:solidFill>
              <a:latin typeface="Arial"/>
            </a:endParaRPr>
          </a:p>
        </p:txBody>
      </p:sp>
      <p:sp>
        <p:nvSpPr>
          <p:cNvPr id="165"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Μηχανικά συστήματα ανάφλεξης</a:t>
            </a:r>
            <a:endParaRPr b="0" lang="en-US" sz="2000" spc="-1" strike="noStrike">
              <a:solidFill>
                <a:srgbClr val="000000"/>
              </a:solidFill>
              <a:latin typeface="Arial"/>
            </a:endParaRPr>
          </a:p>
        </p:txBody>
      </p:sp>
    </p:spTree>
  </p:cSld>
  <p:transition>
    <p:pull dir="rd"/>
  </p:transition>
  <p:timing>
    <p:tnLst>
      <p:par>
        <p:cTn id="414" dur="indefinite" restart="never" nodeType="tmRoot">
          <p:childTnLst>
            <p:seq>
              <p:cTn id="415" dur="indefinite" nodeType="mainSeq">
                <p:childTnLst>
                  <p:par>
                    <p:cTn id="416" fill="hold">
                      <p:stCondLst>
                        <p:cond delay="indefinite"/>
                      </p:stCondLst>
                      <p:childTnLst>
                        <p:par>
                          <p:cTn id="417" fill="hold">
                            <p:stCondLst>
                              <p:cond delay="0"/>
                            </p:stCondLst>
                            <p:childTnLst>
                              <p:par>
                                <p:cTn id="418" nodeType="clickEffect" fill="hold" presetClass="entr" presetID="2" presetSubtype="4">
                                  <p:stCondLst>
                                    <p:cond delay="0"/>
                                  </p:stCondLst>
                                  <p:childTnLst>
                                    <p:set>
                                      <p:cBhvr>
                                        <p:cTn id="419" dur="1" fill="hold">
                                          <p:stCondLst>
                                            <p:cond delay="0"/>
                                          </p:stCondLst>
                                        </p:cTn>
                                        <p:tgtEl>
                                          <p:spTgt spid="164">
                                            <p:txEl>
                                              <p:pRg st="2" end="2"/>
                                            </p:txEl>
                                          </p:spTgt>
                                        </p:tgtEl>
                                        <p:attrNameLst>
                                          <p:attrName>style.visibility</p:attrName>
                                        </p:attrNameLst>
                                      </p:cBhvr>
                                      <p:to>
                                        <p:strVal val="visible"/>
                                      </p:to>
                                    </p:set>
                                    <p:anim calcmode="lin" valueType="num">
                                      <p:cBhvr additive="repl">
                                        <p:cTn id="420" dur="500" fill="hold"/>
                                        <p:tgtEl>
                                          <p:spTgt spid="164">
                                            <p:txEl>
                                              <p:pRg st="2" end="2"/>
                                            </p:txEl>
                                          </p:spTgt>
                                        </p:tgtEl>
                                        <p:attrNameLst>
                                          <p:attrName>ppt_x</p:attrName>
                                        </p:attrNameLst>
                                      </p:cBhvr>
                                      <p:tavLst>
                                        <p:tav tm="0">
                                          <p:val>
                                            <p:strVal val="#ppt_x"/>
                                          </p:val>
                                        </p:tav>
                                        <p:tav tm="100000">
                                          <p:val>
                                            <p:strVal val="#ppt_x"/>
                                          </p:val>
                                        </p:tav>
                                      </p:tavLst>
                                    </p:anim>
                                    <p:anim calcmode="lin" valueType="num">
                                      <p:cBhvr additive="repl">
                                        <p:cTn id="421" dur="500" fill="hold"/>
                                        <p:tgtEl>
                                          <p:spTgt spid="16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67" name="8 - TextBox"/>
          <p:cNvSpPr/>
          <p:nvPr/>
        </p:nvSpPr>
        <p:spPr>
          <a:xfrm>
            <a:off x="395640" y="906120"/>
            <a:ext cx="8280720" cy="291420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800" spc="-1" strike="noStrike">
                <a:solidFill>
                  <a:srgbClr val="000000"/>
                </a:solidFill>
                <a:latin typeface="Arial"/>
              </a:rPr>
              <a:t>Πλατίνες: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Ο χρόνος παραμονής των πλατινών στην κλειστή θέση, εξαρτάται από τον αριθμό των κυλίνδρων του κινητήρα και από τη μορφή του έκκεντρου που, καθώς περιστρέφεται με τον άξονα του διανομέα, ανοιγοκλείνει τις πλατίνες.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Η γωνία που διαγράφει το έκκεντρο κατά την περιστροφή του, όσο χρόνο οι πλατίνες παραμένουν κλειστές, ονομάζεται γωνία επαφής ή γωνία ντούελ (Dwell). Η γωνία αυτή δίνεται από το εργοστάσιο κατασκευής και είναι, περίπου, από 43° μέχρι 54° για τους τετρακύλινδρους κινητήρες, ενώ για τους εξακύλινδρους κινητήρες είναι από 36° μέχρι 44°.</a:t>
            </a:r>
            <a:endParaRPr b="0" lang="en-US" sz="1800" spc="-1" strike="noStrike">
              <a:solidFill>
                <a:srgbClr val="000000"/>
              </a:solidFill>
              <a:latin typeface="Arial"/>
            </a:endParaRPr>
          </a:p>
        </p:txBody>
      </p:sp>
      <p:sp>
        <p:nvSpPr>
          <p:cNvPr id="168"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Μηχανικά συστήματα ανάφλεξης</a:t>
            </a:r>
            <a:endParaRPr b="0" lang="en-US" sz="2000" spc="-1" strike="noStrike">
              <a:solidFill>
                <a:srgbClr val="000000"/>
              </a:solidFill>
              <a:latin typeface="Arial"/>
            </a:endParaRPr>
          </a:p>
        </p:txBody>
      </p:sp>
    </p:spTree>
  </p:cSld>
  <p:transition>
    <p:pull dir="rd"/>
  </p:transition>
  <p:timing>
    <p:tnLst>
      <p:par>
        <p:cTn id="422" dur="indefinite" restart="never" nodeType="tmRoot">
          <p:childTnLst>
            <p:seq>
              <p:cTn id="423" dur="indefinite" nodeType="mainSeq">
                <p:childTnLst>
                  <p:par>
                    <p:cTn id="424" fill="hold">
                      <p:stCondLst>
                        <p:cond delay="indefinite"/>
                      </p:stCondLst>
                      <p:childTnLst>
                        <p:par>
                          <p:cTn id="425" fill="hold">
                            <p:stCondLst>
                              <p:cond delay="0"/>
                            </p:stCondLst>
                            <p:childTnLst>
                              <p:par>
                                <p:cTn id="426" nodeType="clickEffect" fill="hold" presetClass="entr" presetID="2" presetSubtype="4">
                                  <p:stCondLst>
                                    <p:cond delay="0"/>
                                  </p:stCondLst>
                                  <p:childTnLst>
                                    <p:set>
                                      <p:cBhvr>
                                        <p:cTn id="427" dur="1" fill="hold">
                                          <p:stCondLst>
                                            <p:cond delay="0"/>
                                          </p:stCondLst>
                                        </p:cTn>
                                        <p:tgtEl>
                                          <p:spTgt spid="167">
                                            <p:txEl>
                                              <p:pRg st="2" end="2"/>
                                            </p:txEl>
                                          </p:spTgt>
                                        </p:tgtEl>
                                        <p:attrNameLst>
                                          <p:attrName>style.visibility</p:attrName>
                                        </p:attrNameLst>
                                      </p:cBhvr>
                                      <p:to>
                                        <p:strVal val="visible"/>
                                      </p:to>
                                    </p:set>
                                    <p:anim calcmode="lin" valueType="num">
                                      <p:cBhvr additive="repl">
                                        <p:cTn id="428" dur="500" fill="hold"/>
                                        <p:tgtEl>
                                          <p:spTgt spid="167">
                                            <p:txEl>
                                              <p:pRg st="2" end="2"/>
                                            </p:txEl>
                                          </p:spTgt>
                                        </p:tgtEl>
                                        <p:attrNameLst>
                                          <p:attrName>ppt_x</p:attrName>
                                        </p:attrNameLst>
                                      </p:cBhvr>
                                      <p:tavLst>
                                        <p:tav tm="0">
                                          <p:val>
                                            <p:strVal val="#ppt_x"/>
                                          </p:val>
                                        </p:tav>
                                        <p:tav tm="100000">
                                          <p:val>
                                            <p:strVal val="#ppt_x"/>
                                          </p:val>
                                        </p:tav>
                                      </p:tavLst>
                                    </p:anim>
                                    <p:anim calcmode="lin" valueType="num">
                                      <p:cBhvr additive="repl">
                                        <p:cTn id="429" dur="500" fill="hold"/>
                                        <p:tgtEl>
                                          <p:spTgt spid="1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70" name="8 - TextBox"/>
          <p:cNvSpPr/>
          <p:nvPr/>
        </p:nvSpPr>
        <p:spPr>
          <a:xfrm>
            <a:off x="395640" y="906120"/>
            <a:ext cx="8280720" cy="396576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800" spc="-1" strike="noStrike">
                <a:solidFill>
                  <a:srgbClr val="000000"/>
                </a:solidFill>
                <a:latin typeface="Arial"/>
              </a:rPr>
              <a:t>Πυκνωτής: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Ο πυκνωτής βρίσκεται τοποθετημένος, συνήθως, εξωτερικά του διανομέα και συνδέεται ηλεκτρικά, παράλληλα με τις πλατίνες.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Ο ένας του οπλισμός συνδέεται με την κινητή πλατίνα και τον αγωγό ρεύματος που έρχεται από τον ακροδέκτη (-) χαμηλής τάσης του πολλαπλασιαστή, ενώ ο δεύτερος οπλισμός συνδέεται με τη σταθερή πλατίνα και τη γείωση.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Προορισμός του πυκνωτή είναι, αφενός να μειώνει τις απώλειες ρεύματος στο πρωτεύον κύκλωμα, ενόσω ανοιγοκλείνουν οι πλατίνες, μειώνοντας στο μισό περίπου το χρόνο καταστροφής του μαγνητικού πεδίου στο πρωτεύον του πολλαπλασιαστή και αφετέρου να ελαχιστοποιεί τους σπινθηρισμούς που δημιουργούνται μεταξύ των επιφανειών επαφής των πλατινών κατά το άνοιγμα και κλείσιμο τους.</a:t>
            </a:r>
            <a:endParaRPr b="0" lang="en-US" sz="1800" spc="-1" strike="noStrike">
              <a:solidFill>
                <a:srgbClr val="000000"/>
              </a:solidFill>
              <a:latin typeface="Arial"/>
            </a:endParaRPr>
          </a:p>
        </p:txBody>
      </p:sp>
      <p:sp>
        <p:nvSpPr>
          <p:cNvPr id="171"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Μηχανικά συστήματα ανάφλεξης</a:t>
            </a:r>
            <a:endParaRPr b="0" lang="en-US" sz="2000" spc="-1" strike="noStrike">
              <a:solidFill>
                <a:srgbClr val="000000"/>
              </a:solidFill>
              <a:latin typeface="Arial"/>
            </a:endParaRPr>
          </a:p>
        </p:txBody>
      </p:sp>
    </p:spTree>
  </p:cSld>
  <p:transition>
    <p:pull dir="rd"/>
  </p:transition>
  <p:timing>
    <p:tnLst>
      <p:par>
        <p:cTn id="430" dur="indefinite" restart="never" nodeType="tmRoot">
          <p:childTnLst>
            <p:seq>
              <p:cTn id="431" dur="indefinite" nodeType="mainSeq">
                <p:childTnLst>
                  <p:par>
                    <p:cTn id="432" fill="hold">
                      <p:stCondLst>
                        <p:cond delay="indefinite"/>
                      </p:stCondLst>
                      <p:childTnLst>
                        <p:par>
                          <p:cTn id="433" fill="hold">
                            <p:stCondLst>
                              <p:cond delay="0"/>
                            </p:stCondLst>
                            <p:childTnLst>
                              <p:par>
                                <p:cTn id="434" nodeType="clickEffect" fill="hold" presetClass="entr" presetID="2" presetSubtype="4">
                                  <p:stCondLst>
                                    <p:cond delay="0"/>
                                  </p:stCondLst>
                                  <p:childTnLst>
                                    <p:set>
                                      <p:cBhvr>
                                        <p:cTn id="435" dur="1" fill="hold">
                                          <p:stCondLst>
                                            <p:cond delay="0"/>
                                          </p:stCondLst>
                                        </p:cTn>
                                        <p:tgtEl>
                                          <p:spTgt spid="170">
                                            <p:txEl>
                                              <p:pRg st="2" end="2"/>
                                            </p:txEl>
                                          </p:spTgt>
                                        </p:tgtEl>
                                        <p:attrNameLst>
                                          <p:attrName>style.visibility</p:attrName>
                                        </p:attrNameLst>
                                      </p:cBhvr>
                                      <p:to>
                                        <p:strVal val="visible"/>
                                      </p:to>
                                    </p:set>
                                    <p:anim calcmode="lin" valueType="num">
                                      <p:cBhvr additive="repl">
                                        <p:cTn id="436" dur="500" fill="hold"/>
                                        <p:tgtEl>
                                          <p:spTgt spid="170">
                                            <p:txEl>
                                              <p:pRg st="2" end="2"/>
                                            </p:txEl>
                                          </p:spTgt>
                                        </p:tgtEl>
                                        <p:attrNameLst>
                                          <p:attrName>ppt_x</p:attrName>
                                        </p:attrNameLst>
                                      </p:cBhvr>
                                      <p:tavLst>
                                        <p:tav tm="0">
                                          <p:val>
                                            <p:strVal val="#ppt_x"/>
                                          </p:val>
                                        </p:tav>
                                        <p:tav tm="100000">
                                          <p:val>
                                            <p:strVal val="#ppt_x"/>
                                          </p:val>
                                        </p:tav>
                                      </p:tavLst>
                                    </p:anim>
                                    <p:anim calcmode="lin" valueType="num">
                                      <p:cBhvr additive="repl">
                                        <p:cTn id="437" dur="500" fill="hold"/>
                                        <p:tgtEl>
                                          <p:spTgt spid="170">
                                            <p:txEl>
                                              <p:pRg st="2" end="2"/>
                                            </p:txEl>
                                          </p:spTgt>
                                        </p:tgtEl>
                                        <p:attrNameLst>
                                          <p:attrName>ppt_y</p:attrName>
                                        </p:attrNameLst>
                                      </p:cBhvr>
                                      <p:tavLst>
                                        <p:tav tm="0">
                                          <p:val>
                                            <p:strVal val="1+#ppt_h/2"/>
                                          </p:val>
                                        </p:tav>
                                        <p:tav tm="100000">
                                          <p:val>
                                            <p:strVal val="#ppt_y"/>
                                          </p:val>
                                        </p:tav>
                                      </p:tavLst>
                                    </p:anim>
                                  </p:childTnLst>
                                </p:cTn>
                              </p:par>
                              <p:par>
                                <p:cTn id="438" nodeType="withEffect" fill="hold" presetClass="entr" presetID="2" presetSubtype="4">
                                  <p:stCondLst>
                                    <p:cond delay="0"/>
                                  </p:stCondLst>
                                  <p:childTnLst>
                                    <p:set>
                                      <p:cBhvr>
                                        <p:cTn id="439" dur="1" fill="hold">
                                          <p:stCondLst>
                                            <p:cond delay="0"/>
                                          </p:stCondLst>
                                        </p:cTn>
                                        <p:tgtEl>
                                          <p:spTgt spid="170">
                                            <p:txEl>
                                              <p:pRg st="3" end="3"/>
                                            </p:txEl>
                                          </p:spTgt>
                                        </p:tgtEl>
                                        <p:attrNameLst>
                                          <p:attrName>style.visibility</p:attrName>
                                        </p:attrNameLst>
                                      </p:cBhvr>
                                      <p:to>
                                        <p:strVal val="visible"/>
                                      </p:to>
                                    </p:set>
                                    <p:anim calcmode="lin" valueType="num">
                                      <p:cBhvr additive="repl">
                                        <p:cTn id="440" dur="500" fill="hold"/>
                                        <p:tgtEl>
                                          <p:spTgt spid="170">
                                            <p:txEl>
                                              <p:pRg st="3" end="3"/>
                                            </p:txEl>
                                          </p:spTgt>
                                        </p:tgtEl>
                                        <p:attrNameLst>
                                          <p:attrName>ppt_x</p:attrName>
                                        </p:attrNameLst>
                                      </p:cBhvr>
                                      <p:tavLst>
                                        <p:tav tm="0">
                                          <p:val>
                                            <p:strVal val="#ppt_x"/>
                                          </p:val>
                                        </p:tav>
                                        <p:tav tm="100000">
                                          <p:val>
                                            <p:strVal val="#ppt_x"/>
                                          </p:val>
                                        </p:tav>
                                      </p:tavLst>
                                    </p:anim>
                                    <p:anim calcmode="lin" valueType="num">
                                      <p:cBhvr additive="repl">
                                        <p:cTn id="441" dur="500" fill="hold"/>
                                        <p:tgtEl>
                                          <p:spTgt spid="17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92" name="5 - TextBox"/>
          <p:cNvSpPr/>
          <p:nvPr/>
        </p:nvSpPr>
        <p:spPr>
          <a:xfrm>
            <a:off x="755640" y="1419480"/>
            <a:ext cx="7560360" cy="1536840"/>
          </a:xfrm>
          <a:prstGeom prst="rect">
            <a:avLst/>
          </a:prstGeom>
          <a:solidFill>
            <a:srgbClr val="ffffff"/>
          </a:solidFill>
          <a:ln>
            <a:solidFill>
              <a:srgbClr val="0bd0d9"/>
            </a:solidFill>
            <a:round/>
          </a:ln>
        </p:spPr>
        <p:style>
          <a:lnRef idx="2">
            <a:schemeClr val="accent3"/>
          </a:lnRef>
          <a:fillRef idx="1">
            <a:schemeClr val="lt1"/>
          </a:fillRef>
          <a:effectRef idx="0">
            <a:schemeClr val="accent3"/>
          </a:effectRef>
          <a:fontRef idx="minor"/>
        </p:style>
        <p:txBody>
          <a:bodyPr lIns="90000" rIns="90000" tIns="45000" bIns="45000" anchor="t">
            <a:spAutoFit/>
          </a:bodyPr>
          <a:p>
            <a:pPr algn="ctr">
              <a:lnSpc>
                <a:spcPct val="100000"/>
              </a:lnSpc>
            </a:pPr>
            <a:r>
              <a:rPr b="0" lang="el-GR" sz="1900" spc="-1" strike="noStrike">
                <a:solidFill>
                  <a:schemeClr val="dk1"/>
                </a:solidFill>
                <a:latin typeface="Calibri"/>
              </a:rPr>
              <a:t>Προορισμός του συστήματος ανάφλεξης ή έναυσης, </a:t>
            </a:r>
            <a:endParaRPr b="0" lang="en-US" sz="1900" spc="-1" strike="noStrike">
              <a:solidFill>
                <a:srgbClr val="000000"/>
              </a:solidFill>
              <a:latin typeface="Arial"/>
            </a:endParaRPr>
          </a:p>
          <a:p>
            <a:pPr algn="ctr">
              <a:lnSpc>
                <a:spcPct val="100000"/>
              </a:lnSpc>
            </a:pPr>
            <a:r>
              <a:rPr b="0" lang="el-GR" sz="1900" spc="-1" strike="noStrike">
                <a:solidFill>
                  <a:schemeClr val="dk1"/>
                </a:solidFill>
                <a:latin typeface="Calibri"/>
              </a:rPr>
              <a:t>είναι η παραγωγή ηλεκτρικού σπινθήρα την κατάλληλη χρονική στιγμή, χωριστά για κάθε κύλινδρο του κινητήρα, ώστε να αναφλεγεί και να καεί το καύσιμο μίγμα μέσα στους κυλίνδρους, αποδίδοντας την απαιτούμενη ισχύ, ανάλογα με τις συνθήκες λειτουργίας του κινητήρα.</a:t>
            </a:r>
            <a:endParaRPr b="0" lang="en-US" sz="1900" spc="-1" strike="noStrike">
              <a:solidFill>
                <a:srgbClr val="000000"/>
              </a:solidFill>
              <a:latin typeface="Arial"/>
            </a:endParaRPr>
          </a:p>
        </p:txBody>
      </p:sp>
    </p:spTree>
  </p:cSld>
  <p:transition>
    <p:pull dir="rd"/>
  </p:transition>
  <p:timing>
    <p:tnLst>
      <p:par>
        <p:cTn id="21" dur="indefinite" restart="never" nodeType="tmRoot">
          <p:childTnLst>
            <p:seq>
              <p:cTn id="22" dur="indefinite" nodeType="mainSeq">
                <p:childTnLst>
                  <p:par>
                    <p:cTn id="23" fill="hold">
                      <p:stCondLst>
                        <p:cond delay="indefinite"/>
                      </p:stCondLst>
                      <p:childTnLst>
                        <p:par>
                          <p:cTn id="24" fill="hold">
                            <p:stCondLst>
                              <p:cond delay="0"/>
                            </p:stCondLst>
                            <p:childTnLst>
                              <p:par>
                                <p:cTn id="25" nodeType="clickEffect" fill="hold" presetClass="entr" presetID="5" presetSubtype="10">
                                  <p:stCondLst>
                                    <p:cond delay="0"/>
                                  </p:stCondLst>
                                  <p:childTnLst>
                                    <p:set>
                                      <p:cBhvr>
                                        <p:cTn id="26" dur="1" fill="hold">
                                          <p:stCondLst>
                                            <p:cond delay="0"/>
                                          </p:stCondLst>
                                        </p:cTn>
                                        <p:tgtEl>
                                          <p:spTgt spid="92"/>
                                        </p:tgtEl>
                                        <p:attrNameLst>
                                          <p:attrName>style.visibility</p:attrName>
                                        </p:attrNameLst>
                                      </p:cBhvr>
                                      <p:to>
                                        <p:strVal val="visible"/>
                                      </p:to>
                                    </p:set>
                                    <p:animEffect filter="checkerboard(across)" transition="in">
                                      <p:cBhvr additive="repl">
                                        <p:cTn id="27" dur="5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73" name="8 - TextBox"/>
          <p:cNvSpPr/>
          <p:nvPr/>
        </p:nvSpPr>
        <p:spPr>
          <a:xfrm>
            <a:off x="395640" y="906120"/>
            <a:ext cx="5976360" cy="346284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800" spc="-1" strike="noStrike">
                <a:solidFill>
                  <a:srgbClr val="000000"/>
                </a:solidFill>
                <a:latin typeface="Arial"/>
              </a:rPr>
              <a:t>Αναφλεκτήρες: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Προορισμός των μπουζί είναι να δημιουργούν τον σπινθήρα, ώστε να γίνεται σωστή καύση του καύσιμου μίγματος μέσα στον κύλινδρο. Το μπουζί διαθέτει δύο ηλεκτρόδια τα οποία, στην άκρη, βρίσκονται σε μια απόσταση μεταξύ τους.</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Στο μεταξύ των ηλεκτροδίων αυτό διάστημα δημιουργείται, από τη διέλευση ηλεκτρικού ρεύματος υψηλής τάσης, ηλεκτρική εκκένωση που παράγει ένα σπινθήρα, ο οποίος με τη σειρά του προκαλεί την ανάφλεξη του καύσιμου μίγματος. </a:t>
            </a:r>
            <a:endParaRPr b="0" lang="en-US" sz="1800" spc="-1" strike="noStrike">
              <a:solidFill>
                <a:srgbClr val="000000"/>
              </a:solidFill>
              <a:latin typeface="Arial"/>
            </a:endParaRPr>
          </a:p>
        </p:txBody>
      </p:sp>
      <p:sp>
        <p:nvSpPr>
          <p:cNvPr id="174"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Μηχανικά συστήματα ανάφλεξης</a:t>
            </a:r>
            <a:endParaRPr b="0" lang="en-US" sz="2000" spc="-1" strike="noStrike">
              <a:solidFill>
                <a:srgbClr val="000000"/>
              </a:solidFill>
              <a:latin typeface="Arial"/>
            </a:endParaRPr>
          </a:p>
        </p:txBody>
      </p:sp>
      <p:pic>
        <p:nvPicPr>
          <p:cNvPr id="175" name="Picture 2" descr=""/>
          <p:cNvPicPr/>
          <p:nvPr/>
        </p:nvPicPr>
        <p:blipFill>
          <a:blip r:embed="rId1"/>
          <a:stretch/>
        </p:blipFill>
        <p:spPr>
          <a:xfrm>
            <a:off x="6300360" y="1203480"/>
            <a:ext cx="2387160" cy="2819160"/>
          </a:xfrm>
          <a:prstGeom prst="rect">
            <a:avLst/>
          </a:prstGeom>
          <a:ln w="9525">
            <a:noFill/>
          </a:ln>
        </p:spPr>
      </p:pic>
    </p:spTree>
  </p:cSld>
  <p:transition>
    <p:pull dir="rd"/>
  </p:transition>
  <p:timing>
    <p:tnLst>
      <p:par>
        <p:cTn id="442" dur="indefinite" restart="never" nodeType="tmRoot">
          <p:childTnLst>
            <p:seq>
              <p:cTn id="443" dur="indefinite" nodeType="mainSeq">
                <p:childTnLst>
                  <p:par>
                    <p:cTn id="444" fill="hold">
                      <p:stCondLst>
                        <p:cond delay="indefinite"/>
                      </p:stCondLst>
                      <p:childTnLst>
                        <p:par>
                          <p:cTn id="445" fill="hold">
                            <p:stCondLst>
                              <p:cond delay="0"/>
                            </p:stCondLst>
                            <p:childTnLst>
                              <p:par>
                                <p:cTn id="446" nodeType="clickEffect" fill="hold" presetClass="entr" presetID="2" presetSubtype="4">
                                  <p:stCondLst>
                                    <p:cond delay="0"/>
                                  </p:stCondLst>
                                  <p:childTnLst>
                                    <p:set>
                                      <p:cBhvr>
                                        <p:cTn id="447" dur="1" fill="hold">
                                          <p:stCondLst>
                                            <p:cond delay="0"/>
                                          </p:stCondLst>
                                        </p:cTn>
                                        <p:tgtEl>
                                          <p:spTgt spid="173">
                                            <p:txEl>
                                              <p:pRg st="1" end="1"/>
                                            </p:txEl>
                                          </p:spTgt>
                                        </p:tgtEl>
                                        <p:attrNameLst>
                                          <p:attrName>style.visibility</p:attrName>
                                        </p:attrNameLst>
                                      </p:cBhvr>
                                      <p:to>
                                        <p:strVal val="visible"/>
                                      </p:to>
                                    </p:set>
                                    <p:anim calcmode="lin" valueType="num">
                                      <p:cBhvr additive="repl">
                                        <p:cTn id="448" dur="500" fill="hold"/>
                                        <p:tgtEl>
                                          <p:spTgt spid="173">
                                            <p:txEl>
                                              <p:pRg st="1" end="1"/>
                                            </p:txEl>
                                          </p:spTgt>
                                        </p:tgtEl>
                                        <p:attrNameLst>
                                          <p:attrName>ppt_x</p:attrName>
                                        </p:attrNameLst>
                                      </p:cBhvr>
                                      <p:tavLst>
                                        <p:tav tm="0">
                                          <p:val>
                                            <p:strVal val="#ppt_x"/>
                                          </p:val>
                                        </p:tav>
                                        <p:tav tm="100000">
                                          <p:val>
                                            <p:strVal val="#ppt_x"/>
                                          </p:val>
                                        </p:tav>
                                      </p:tavLst>
                                    </p:anim>
                                    <p:anim calcmode="lin" valueType="num">
                                      <p:cBhvr additive="repl">
                                        <p:cTn id="449" dur="500" fill="hold"/>
                                        <p:tgtEl>
                                          <p:spTgt spid="173">
                                            <p:txEl>
                                              <p:pRg st="1" end="1"/>
                                            </p:txEl>
                                          </p:spTgt>
                                        </p:tgtEl>
                                        <p:attrNameLst>
                                          <p:attrName>ppt_y</p:attrName>
                                        </p:attrNameLst>
                                      </p:cBhvr>
                                      <p:tavLst>
                                        <p:tav tm="0">
                                          <p:val>
                                            <p:strVal val="1+#ppt_h/2"/>
                                          </p:val>
                                        </p:tav>
                                        <p:tav tm="100000">
                                          <p:val>
                                            <p:strVal val="#ppt_y"/>
                                          </p:val>
                                        </p:tav>
                                      </p:tavLst>
                                    </p:anim>
                                  </p:childTnLst>
                                </p:cTn>
                              </p:par>
                              <p:par>
                                <p:cTn id="450" nodeType="withEffect" fill="hold" presetClass="entr" presetID="2" presetSubtype="4">
                                  <p:stCondLst>
                                    <p:cond delay="0"/>
                                  </p:stCondLst>
                                  <p:childTnLst>
                                    <p:set>
                                      <p:cBhvr>
                                        <p:cTn id="451" dur="1" fill="hold">
                                          <p:stCondLst>
                                            <p:cond delay="0"/>
                                          </p:stCondLst>
                                        </p:cTn>
                                        <p:tgtEl>
                                          <p:spTgt spid="173">
                                            <p:txEl>
                                              <p:pRg st="2" end="2"/>
                                            </p:txEl>
                                          </p:spTgt>
                                        </p:tgtEl>
                                        <p:attrNameLst>
                                          <p:attrName>style.visibility</p:attrName>
                                        </p:attrNameLst>
                                      </p:cBhvr>
                                      <p:to>
                                        <p:strVal val="visible"/>
                                      </p:to>
                                    </p:set>
                                    <p:anim calcmode="lin" valueType="num">
                                      <p:cBhvr additive="repl">
                                        <p:cTn id="452" dur="500" fill="hold"/>
                                        <p:tgtEl>
                                          <p:spTgt spid="173">
                                            <p:txEl>
                                              <p:pRg st="2" end="2"/>
                                            </p:txEl>
                                          </p:spTgt>
                                        </p:tgtEl>
                                        <p:attrNameLst>
                                          <p:attrName>ppt_x</p:attrName>
                                        </p:attrNameLst>
                                      </p:cBhvr>
                                      <p:tavLst>
                                        <p:tav tm="0">
                                          <p:val>
                                            <p:strVal val="#ppt_x"/>
                                          </p:val>
                                        </p:tav>
                                        <p:tav tm="100000">
                                          <p:val>
                                            <p:strVal val="#ppt_x"/>
                                          </p:val>
                                        </p:tav>
                                      </p:tavLst>
                                    </p:anim>
                                    <p:anim calcmode="lin" valueType="num">
                                      <p:cBhvr additive="repl">
                                        <p:cTn id="453" dur="500" fill="hold"/>
                                        <p:tgtEl>
                                          <p:spTgt spid="17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77" name="8 - TextBox"/>
          <p:cNvSpPr/>
          <p:nvPr/>
        </p:nvSpPr>
        <p:spPr>
          <a:xfrm>
            <a:off x="395640" y="906120"/>
            <a:ext cx="8280720" cy="369144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800" spc="-1" strike="noStrike">
                <a:solidFill>
                  <a:srgbClr val="000000"/>
                </a:solidFill>
                <a:latin typeface="Arial"/>
              </a:rPr>
              <a:t>Αναφλεκτήρες: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Τα ηλεκτρόδια θα πρέπει να αντέχουν σε υψηλές θερμοκρασίες και ο μονωτής που τα περιβάλλει, θα πρέπει να αντέχει και αυτός σε υψηλή θερμοκρασία, καθώς και σε ηλεκτρική τάση χιλιάδων Volt.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Το σχήμα του μονωτή επηρεάζει τη θερμοκρασία λειτουργίας του αναφλεκτήρα, ενώ η απόσταση των ηλεκτροδίων στην περιοχή παραγωγής του σπινθήρα επηρεάζει την ενέργεια του σπινθήρα. Το διάκενο ανάμεσα στα ηλεκτρόδια επηρεάζει πολύ σημαντικά την αναγκαία τάση ανάφλεξης, την τάση, δηλαδή που χρειάζεται για την παραγωγή του σπινθήρα.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Έτσι, το μεγάλο διάκενο απαιτεί υψηλή τάση ανάφλεξης, ενώ το πολύ μικρό δεν επιτρέπει τη δημιουργία σπινθήρα, αφού το κύκλωμα βραχυκυκλώνεται.</a:t>
            </a:r>
            <a:endParaRPr b="0" lang="en-US" sz="1800" spc="-1" strike="noStrike">
              <a:solidFill>
                <a:srgbClr val="000000"/>
              </a:solidFill>
              <a:latin typeface="Arial"/>
            </a:endParaRPr>
          </a:p>
        </p:txBody>
      </p:sp>
      <p:sp>
        <p:nvSpPr>
          <p:cNvPr id="178"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Μηχανικά συστήματα ανάφλεξης</a:t>
            </a:r>
            <a:endParaRPr b="0" lang="en-US" sz="2000" spc="-1" strike="noStrike">
              <a:solidFill>
                <a:srgbClr val="000000"/>
              </a:solidFill>
              <a:latin typeface="Arial"/>
            </a:endParaRPr>
          </a:p>
        </p:txBody>
      </p:sp>
    </p:spTree>
  </p:cSld>
  <p:transition>
    <p:pull dir="rd"/>
  </p:transition>
  <p:timing>
    <p:tnLst>
      <p:par>
        <p:cTn id="454" dur="indefinite" restart="never" nodeType="tmRoot">
          <p:childTnLst>
            <p:seq>
              <p:cTn id="455" dur="indefinite" nodeType="mainSeq">
                <p:childTnLst>
                  <p:par>
                    <p:cTn id="456" fill="hold">
                      <p:stCondLst>
                        <p:cond delay="indefinite"/>
                      </p:stCondLst>
                      <p:childTnLst>
                        <p:par>
                          <p:cTn id="457" fill="hold">
                            <p:stCondLst>
                              <p:cond delay="0"/>
                            </p:stCondLst>
                            <p:childTnLst>
                              <p:par>
                                <p:cTn id="458" nodeType="clickEffect" fill="hold" presetClass="entr" presetID="2" presetSubtype="4">
                                  <p:stCondLst>
                                    <p:cond delay="0"/>
                                  </p:stCondLst>
                                  <p:childTnLst>
                                    <p:set>
                                      <p:cBhvr>
                                        <p:cTn id="459" dur="1" fill="hold">
                                          <p:stCondLst>
                                            <p:cond delay="0"/>
                                          </p:stCondLst>
                                        </p:cTn>
                                        <p:tgtEl>
                                          <p:spTgt spid="177">
                                            <p:txEl>
                                              <p:pRg st="2" end="2"/>
                                            </p:txEl>
                                          </p:spTgt>
                                        </p:tgtEl>
                                        <p:attrNameLst>
                                          <p:attrName>style.visibility</p:attrName>
                                        </p:attrNameLst>
                                      </p:cBhvr>
                                      <p:to>
                                        <p:strVal val="visible"/>
                                      </p:to>
                                    </p:set>
                                    <p:anim calcmode="lin" valueType="num">
                                      <p:cBhvr additive="repl">
                                        <p:cTn id="460" dur="500" fill="hold"/>
                                        <p:tgtEl>
                                          <p:spTgt spid="177">
                                            <p:txEl>
                                              <p:pRg st="2" end="2"/>
                                            </p:txEl>
                                          </p:spTgt>
                                        </p:tgtEl>
                                        <p:attrNameLst>
                                          <p:attrName>ppt_x</p:attrName>
                                        </p:attrNameLst>
                                      </p:cBhvr>
                                      <p:tavLst>
                                        <p:tav tm="0">
                                          <p:val>
                                            <p:strVal val="#ppt_x"/>
                                          </p:val>
                                        </p:tav>
                                        <p:tav tm="100000">
                                          <p:val>
                                            <p:strVal val="#ppt_x"/>
                                          </p:val>
                                        </p:tav>
                                      </p:tavLst>
                                    </p:anim>
                                    <p:anim calcmode="lin" valueType="num">
                                      <p:cBhvr additive="repl">
                                        <p:cTn id="461" dur="500" fill="hold"/>
                                        <p:tgtEl>
                                          <p:spTgt spid="177">
                                            <p:txEl>
                                              <p:pRg st="2" end="2"/>
                                            </p:txEl>
                                          </p:spTgt>
                                        </p:tgtEl>
                                        <p:attrNameLst>
                                          <p:attrName>ppt_y</p:attrName>
                                        </p:attrNameLst>
                                      </p:cBhvr>
                                      <p:tavLst>
                                        <p:tav tm="0">
                                          <p:val>
                                            <p:strVal val="1+#ppt_h/2"/>
                                          </p:val>
                                        </p:tav>
                                        <p:tav tm="100000">
                                          <p:val>
                                            <p:strVal val="#ppt_y"/>
                                          </p:val>
                                        </p:tav>
                                      </p:tavLst>
                                    </p:anim>
                                  </p:childTnLst>
                                </p:cTn>
                              </p:par>
                              <p:par>
                                <p:cTn id="462" nodeType="withEffect" fill="hold" presetClass="entr" presetID="2" presetSubtype="4">
                                  <p:stCondLst>
                                    <p:cond delay="0"/>
                                  </p:stCondLst>
                                  <p:childTnLst>
                                    <p:set>
                                      <p:cBhvr>
                                        <p:cTn id="463" dur="1" fill="hold">
                                          <p:stCondLst>
                                            <p:cond delay="0"/>
                                          </p:stCondLst>
                                        </p:cTn>
                                        <p:tgtEl>
                                          <p:spTgt spid="177">
                                            <p:txEl>
                                              <p:pRg st="3" end="3"/>
                                            </p:txEl>
                                          </p:spTgt>
                                        </p:tgtEl>
                                        <p:attrNameLst>
                                          <p:attrName>style.visibility</p:attrName>
                                        </p:attrNameLst>
                                      </p:cBhvr>
                                      <p:to>
                                        <p:strVal val="visible"/>
                                      </p:to>
                                    </p:set>
                                    <p:anim calcmode="lin" valueType="num">
                                      <p:cBhvr additive="repl">
                                        <p:cTn id="464" dur="500" fill="hold"/>
                                        <p:tgtEl>
                                          <p:spTgt spid="177">
                                            <p:txEl>
                                              <p:pRg st="3" end="3"/>
                                            </p:txEl>
                                          </p:spTgt>
                                        </p:tgtEl>
                                        <p:attrNameLst>
                                          <p:attrName>ppt_x</p:attrName>
                                        </p:attrNameLst>
                                      </p:cBhvr>
                                      <p:tavLst>
                                        <p:tav tm="0">
                                          <p:val>
                                            <p:strVal val="#ppt_x"/>
                                          </p:val>
                                        </p:tav>
                                        <p:tav tm="100000">
                                          <p:val>
                                            <p:strVal val="#ppt_x"/>
                                          </p:val>
                                        </p:tav>
                                      </p:tavLst>
                                    </p:anim>
                                    <p:anim calcmode="lin" valueType="num">
                                      <p:cBhvr additive="repl">
                                        <p:cTn id="465" dur="500" fill="hold"/>
                                        <p:tgtEl>
                                          <p:spTgt spid="17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80" name="8 - TextBox"/>
          <p:cNvSpPr/>
          <p:nvPr/>
        </p:nvSpPr>
        <p:spPr>
          <a:xfrm>
            <a:off x="395640" y="906120"/>
            <a:ext cx="8280720" cy="236556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800" spc="-1" strike="noStrike">
                <a:solidFill>
                  <a:srgbClr val="000000"/>
                </a:solidFill>
                <a:latin typeface="Arial"/>
              </a:rPr>
              <a:t>Αναφλεκτήρες: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Όταν, το μπουζί λειτουργεί σε χαμηλή θερμοκρασία, παρατηρείται συσσώρευση από στερεά κατάλοιπα της καύσης (καρβουνάκι) στις άκρες των ηλεκτροδίων που κλείνει σιγά-σιγά την απόστασή τους (διάκενο) και βραχυκυκλώνει το κύκλωμα.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Αντίθετα, όταν λειτουργεί σε υψηλή θερμοκρασία, υπάρχει πιθανότητα αυτανάφλεξης του μίγματος και έκρηξής του (κρουστικής ανάφλεξης).</a:t>
            </a:r>
            <a:endParaRPr b="0" lang="en-US" sz="1800" spc="-1" strike="noStrike">
              <a:solidFill>
                <a:srgbClr val="000000"/>
              </a:solidFill>
              <a:latin typeface="Arial"/>
            </a:endParaRPr>
          </a:p>
        </p:txBody>
      </p:sp>
      <p:sp>
        <p:nvSpPr>
          <p:cNvPr id="181"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Μηχανικά συστήματα ανάφλεξης</a:t>
            </a:r>
            <a:endParaRPr b="0" lang="en-US" sz="2000" spc="-1" strike="noStrike">
              <a:solidFill>
                <a:srgbClr val="000000"/>
              </a:solidFill>
              <a:latin typeface="Arial"/>
            </a:endParaRPr>
          </a:p>
        </p:txBody>
      </p:sp>
    </p:spTree>
  </p:cSld>
  <p:transition>
    <p:pull dir="rd"/>
  </p:transition>
  <p:timing>
    <p:tnLst>
      <p:par>
        <p:cTn id="466" dur="indefinite" restart="never" nodeType="tmRoot">
          <p:childTnLst>
            <p:seq>
              <p:cTn id="467" dur="indefinite" nodeType="mainSeq">
                <p:childTnLst>
                  <p:par>
                    <p:cTn id="468" fill="hold">
                      <p:stCondLst>
                        <p:cond delay="indefinite"/>
                      </p:stCondLst>
                      <p:childTnLst>
                        <p:par>
                          <p:cTn id="469" fill="hold">
                            <p:stCondLst>
                              <p:cond delay="0"/>
                            </p:stCondLst>
                            <p:childTnLst>
                              <p:par>
                                <p:cTn id="470" nodeType="clickEffect" fill="hold" presetClass="entr" presetID="2" presetSubtype="4">
                                  <p:stCondLst>
                                    <p:cond delay="0"/>
                                  </p:stCondLst>
                                  <p:childTnLst>
                                    <p:set>
                                      <p:cBhvr>
                                        <p:cTn id="471" dur="1" fill="hold">
                                          <p:stCondLst>
                                            <p:cond delay="0"/>
                                          </p:stCondLst>
                                        </p:cTn>
                                        <p:tgtEl>
                                          <p:spTgt spid="180">
                                            <p:txEl>
                                              <p:pRg st="1" end="1"/>
                                            </p:txEl>
                                          </p:spTgt>
                                        </p:tgtEl>
                                        <p:attrNameLst>
                                          <p:attrName>style.visibility</p:attrName>
                                        </p:attrNameLst>
                                      </p:cBhvr>
                                      <p:to>
                                        <p:strVal val="visible"/>
                                      </p:to>
                                    </p:set>
                                    <p:anim calcmode="lin" valueType="num">
                                      <p:cBhvr additive="repl">
                                        <p:cTn id="472" dur="500" fill="hold"/>
                                        <p:tgtEl>
                                          <p:spTgt spid="180">
                                            <p:txEl>
                                              <p:pRg st="1" end="1"/>
                                            </p:txEl>
                                          </p:spTgt>
                                        </p:tgtEl>
                                        <p:attrNameLst>
                                          <p:attrName>ppt_x</p:attrName>
                                        </p:attrNameLst>
                                      </p:cBhvr>
                                      <p:tavLst>
                                        <p:tav tm="0">
                                          <p:val>
                                            <p:strVal val="#ppt_x"/>
                                          </p:val>
                                        </p:tav>
                                        <p:tav tm="100000">
                                          <p:val>
                                            <p:strVal val="#ppt_x"/>
                                          </p:val>
                                        </p:tav>
                                      </p:tavLst>
                                    </p:anim>
                                    <p:anim calcmode="lin" valueType="num">
                                      <p:cBhvr additive="repl">
                                        <p:cTn id="473" dur="500" fill="hold"/>
                                        <p:tgtEl>
                                          <p:spTgt spid="180">
                                            <p:txEl>
                                              <p:pRg st="1" end="1"/>
                                            </p:txEl>
                                          </p:spTgt>
                                        </p:tgtEl>
                                        <p:attrNameLst>
                                          <p:attrName>ppt_y</p:attrName>
                                        </p:attrNameLst>
                                      </p:cBhvr>
                                      <p:tavLst>
                                        <p:tav tm="0">
                                          <p:val>
                                            <p:strVal val="1+#ppt_h/2"/>
                                          </p:val>
                                        </p:tav>
                                        <p:tav tm="100000">
                                          <p:val>
                                            <p:strVal val="#ppt_y"/>
                                          </p:val>
                                        </p:tav>
                                      </p:tavLst>
                                    </p:anim>
                                  </p:childTnLst>
                                </p:cTn>
                              </p:par>
                              <p:par>
                                <p:cTn id="474" nodeType="withEffect" fill="hold" presetClass="entr" presetID="2" presetSubtype="4">
                                  <p:stCondLst>
                                    <p:cond delay="0"/>
                                  </p:stCondLst>
                                  <p:childTnLst>
                                    <p:set>
                                      <p:cBhvr>
                                        <p:cTn id="475" dur="1" fill="hold">
                                          <p:stCondLst>
                                            <p:cond delay="0"/>
                                          </p:stCondLst>
                                        </p:cTn>
                                        <p:tgtEl>
                                          <p:spTgt spid="180">
                                            <p:txEl>
                                              <p:pRg st="2" end="2"/>
                                            </p:txEl>
                                          </p:spTgt>
                                        </p:tgtEl>
                                        <p:attrNameLst>
                                          <p:attrName>style.visibility</p:attrName>
                                        </p:attrNameLst>
                                      </p:cBhvr>
                                      <p:to>
                                        <p:strVal val="visible"/>
                                      </p:to>
                                    </p:set>
                                    <p:anim calcmode="lin" valueType="num">
                                      <p:cBhvr additive="repl">
                                        <p:cTn id="476" dur="500" fill="hold"/>
                                        <p:tgtEl>
                                          <p:spTgt spid="180">
                                            <p:txEl>
                                              <p:pRg st="2" end="2"/>
                                            </p:txEl>
                                          </p:spTgt>
                                        </p:tgtEl>
                                        <p:attrNameLst>
                                          <p:attrName>ppt_x</p:attrName>
                                        </p:attrNameLst>
                                      </p:cBhvr>
                                      <p:tavLst>
                                        <p:tav tm="0">
                                          <p:val>
                                            <p:strVal val="#ppt_x"/>
                                          </p:val>
                                        </p:tav>
                                        <p:tav tm="100000">
                                          <p:val>
                                            <p:strVal val="#ppt_x"/>
                                          </p:val>
                                        </p:tav>
                                      </p:tavLst>
                                    </p:anim>
                                    <p:anim calcmode="lin" valueType="num">
                                      <p:cBhvr additive="repl">
                                        <p:cTn id="477" dur="500" fill="hold"/>
                                        <p:tgtEl>
                                          <p:spTgt spid="18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83" name="8 - TextBox"/>
          <p:cNvSpPr/>
          <p:nvPr/>
        </p:nvSpPr>
        <p:spPr>
          <a:xfrm>
            <a:off x="395640" y="906120"/>
            <a:ext cx="8280720" cy="318852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001"/>
              </a:spcAft>
            </a:pPr>
            <a:r>
              <a:rPr b="0" lang="el-GR" sz="1800" spc="-1" strike="noStrike">
                <a:solidFill>
                  <a:srgbClr val="000000"/>
                </a:solidFill>
                <a:latin typeface="Arial"/>
              </a:rPr>
              <a:t>Καλώδια χαμηλής και υψηλής τάσης: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Τα καλώδια χαμηλής τάσης συνδέουν τα εξαρτήματα του πρωτεύοντος κυκλώματος και αποτελούνται από μονωμένο χάλκινο σύρμα, χοντρής σχετικά διατομής, ενώ τα καλώδια υψηλής τάσης (μπουζοκαλώδια) συνδέουν τον κεντρικό ακροδέκτη του πολλαπλασιαστή με τον κεντρικό ακροδέκτη του διανομέα, καθώς και τους περιμετρικούς ακροδέκτες του διανομέα που βρίσκονται στο καπάκι, με τα μπουζί.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Τα καλώδια αυτά έχουν ισχυρή μόνωση, λόγω της υψηλής τάσης που αναπτύσσεται σ' αυτά, αλλά ο αγωγός τους είναι σχετικά λεπτής διατομής, λόγω των μικρών εντάσεων του ρεύματος. </a:t>
            </a:r>
            <a:endParaRPr b="0" lang="en-US" sz="1800" spc="-1" strike="noStrike">
              <a:solidFill>
                <a:srgbClr val="000000"/>
              </a:solidFill>
              <a:latin typeface="Arial"/>
            </a:endParaRPr>
          </a:p>
        </p:txBody>
      </p:sp>
      <p:sp>
        <p:nvSpPr>
          <p:cNvPr id="184"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Μηχανικά συστήματα ανάφλεξης</a:t>
            </a:r>
            <a:endParaRPr b="0" lang="en-US" sz="2000" spc="-1" strike="noStrike">
              <a:solidFill>
                <a:srgbClr val="000000"/>
              </a:solidFill>
              <a:latin typeface="Arial"/>
            </a:endParaRPr>
          </a:p>
        </p:txBody>
      </p:sp>
    </p:spTree>
  </p:cSld>
  <p:transition>
    <p:pull dir="rd"/>
  </p:transition>
  <p:timing>
    <p:tnLst>
      <p:par>
        <p:cTn id="478" dur="indefinite" restart="never" nodeType="tmRoot">
          <p:childTnLst>
            <p:seq>
              <p:cTn id="479" dur="indefinite" nodeType="mainSeq">
                <p:childTnLst>
                  <p:par>
                    <p:cTn id="480" fill="hold">
                      <p:stCondLst>
                        <p:cond delay="indefinite"/>
                      </p:stCondLst>
                      <p:childTnLst>
                        <p:par>
                          <p:cTn id="481" fill="hold">
                            <p:stCondLst>
                              <p:cond delay="0"/>
                            </p:stCondLst>
                            <p:childTnLst>
                              <p:par>
                                <p:cTn id="482" nodeType="clickEffect" fill="hold" presetClass="entr" presetID="2" presetSubtype="4">
                                  <p:stCondLst>
                                    <p:cond delay="0"/>
                                  </p:stCondLst>
                                  <p:childTnLst>
                                    <p:set>
                                      <p:cBhvr>
                                        <p:cTn id="483" dur="1" fill="hold">
                                          <p:stCondLst>
                                            <p:cond delay="0"/>
                                          </p:stCondLst>
                                        </p:cTn>
                                        <p:tgtEl>
                                          <p:spTgt spid="183">
                                            <p:txEl>
                                              <p:pRg st="2" end="2"/>
                                            </p:txEl>
                                          </p:spTgt>
                                        </p:tgtEl>
                                        <p:attrNameLst>
                                          <p:attrName>style.visibility</p:attrName>
                                        </p:attrNameLst>
                                      </p:cBhvr>
                                      <p:to>
                                        <p:strVal val="visible"/>
                                      </p:to>
                                    </p:set>
                                    <p:anim calcmode="lin" valueType="num">
                                      <p:cBhvr additive="repl">
                                        <p:cTn id="484" dur="500" fill="hold"/>
                                        <p:tgtEl>
                                          <p:spTgt spid="183">
                                            <p:txEl>
                                              <p:pRg st="2" end="2"/>
                                            </p:txEl>
                                          </p:spTgt>
                                        </p:tgtEl>
                                        <p:attrNameLst>
                                          <p:attrName>ppt_x</p:attrName>
                                        </p:attrNameLst>
                                      </p:cBhvr>
                                      <p:tavLst>
                                        <p:tav tm="0">
                                          <p:val>
                                            <p:strVal val="#ppt_x"/>
                                          </p:val>
                                        </p:tav>
                                        <p:tav tm="100000">
                                          <p:val>
                                            <p:strVal val="#ppt_x"/>
                                          </p:val>
                                        </p:tav>
                                      </p:tavLst>
                                    </p:anim>
                                    <p:anim calcmode="lin" valueType="num">
                                      <p:cBhvr additive="repl">
                                        <p:cTn id="485" dur="500" fill="hold"/>
                                        <p:tgtEl>
                                          <p:spTgt spid="1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86" name="8 - TextBox"/>
          <p:cNvSpPr/>
          <p:nvPr/>
        </p:nvSpPr>
        <p:spPr>
          <a:xfrm>
            <a:off x="395640" y="906120"/>
            <a:ext cx="8280720" cy="2970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800"/>
              </a:spcAft>
            </a:pPr>
            <a:r>
              <a:rPr b="0" lang="el-GR" sz="1800" spc="-1" strike="noStrike">
                <a:solidFill>
                  <a:srgbClr val="000000"/>
                </a:solidFill>
                <a:latin typeface="Arial"/>
              </a:rPr>
              <a:t>Στα σύγχρονα αυτοκίνητα χρησιμοποιούνται διάφοροι τύποι ηλεκτρονικών αναφλέξεων με πολλά πλεονεκτήματα σε σχέση με τον αντίστοιχο μηχανικό τύπο ανάφλεξης.</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Ορισμένοι, μάλιστα, από τους τύπους αυτούς, μπορούν να συνδυαστούν με το σύστημα τροφοδοσίας με έγχυση καυσίμου (injection)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και η κεντρική μονάδα ελέγχου (εγκέφαλος),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είναι κοινή, τόσο για τη λειτουργία του συστήματος έγχυσης καυσίμου, όσο και για το σύστημα ανάφλεξης.</a:t>
            </a:r>
            <a:endParaRPr b="0" lang="en-US" sz="1800" spc="-1" strike="noStrike">
              <a:solidFill>
                <a:srgbClr val="000000"/>
              </a:solidFill>
              <a:latin typeface="Arial"/>
            </a:endParaRPr>
          </a:p>
        </p:txBody>
      </p:sp>
      <p:sp>
        <p:nvSpPr>
          <p:cNvPr id="187" name="3 - TextBox"/>
          <p:cNvSpPr/>
          <p:nvPr/>
        </p:nvSpPr>
        <p:spPr>
          <a:xfrm>
            <a:off x="611640" y="411480"/>
            <a:ext cx="65523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Βασικοί τύποι ηλεκτρονικών συστημάτων</a:t>
            </a:r>
            <a:r>
              <a:rPr b="0" lang="en-US" sz="2000" spc="-1" strike="noStrike">
                <a:solidFill>
                  <a:schemeClr val="accent1">
                    <a:lumMod val="75000"/>
                  </a:schemeClr>
                </a:solidFill>
                <a:latin typeface="Calibri"/>
              </a:rPr>
              <a:t> </a:t>
            </a:r>
            <a:r>
              <a:rPr b="0" lang="el-GR" sz="2000" spc="-1" strike="noStrike">
                <a:solidFill>
                  <a:schemeClr val="accent1">
                    <a:lumMod val="75000"/>
                  </a:schemeClr>
                </a:solidFill>
                <a:latin typeface="Calibri"/>
              </a:rPr>
              <a:t>ανάφλεξης </a:t>
            </a:r>
            <a:endParaRPr b="0" lang="en-US" sz="2000" spc="-1" strike="noStrike">
              <a:solidFill>
                <a:srgbClr val="000000"/>
              </a:solidFill>
              <a:latin typeface="Arial"/>
            </a:endParaRPr>
          </a:p>
        </p:txBody>
      </p:sp>
    </p:spTree>
  </p:cSld>
  <p:transition>
    <p:pull dir="rd"/>
  </p:transition>
  <p:timing>
    <p:tnLst>
      <p:par>
        <p:cTn id="486" dur="indefinite" restart="never" nodeType="tmRoot">
          <p:childTnLst>
            <p:seq>
              <p:cTn id="487" dur="indefinite" nodeType="mainSeq">
                <p:childTnLst>
                  <p:par>
                    <p:cTn id="488" fill="hold">
                      <p:stCondLst>
                        <p:cond delay="indefinite"/>
                      </p:stCondLst>
                      <p:childTnLst>
                        <p:par>
                          <p:cTn id="489" fill="hold">
                            <p:stCondLst>
                              <p:cond delay="0"/>
                            </p:stCondLst>
                            <p:childTnLst>
                              <p:par>
                                <p:cTn id="490" nodeType="clickEffect" fill="hold" presetClass="entr" presetID="2" presetSubtype="4">
                                  <p:stCondLst>
                                    <p:cond delay="1000"/>
                                  </p:stCondLst>
                                  <p:childTnLst>
                                    <p:set>
                                      <p:cBhvr>
                                        <p:cTn id="491" dur="1" fill="hold">
                                          <p:stCondLst>
                                            <p:cond delay="0"/>
                                          </p:stCondLst>
                                        </p:cTn>
                                        <p:tgtEl>
                                          <p:spTgt spid="186">
                                            <p:txEl>
                                              <p:pRg st="1" end="1"/>
                                            </p:txEl>
                                          </p:spTgt>
                                        </p:tgtEl>
                                        <p:attrNameLst>
                                          <p:attrName>style.visibility</p:attrName>
                                        </p:attrNameLst>
                                      </p:cBhvr>
                                      <p:to>
                                        <p:strVal val="visible"/>
                                      </p:to>
                                    </p:set>
                                    <p:anim calcmode="lin" valueType="num">
                                      <p:cBhvr additive="repl">
                                        <p:cTn id="492" dur="500" fill="hold"/>
                                        <p:tgtEl>
                                          <p:spTgt spid="186">
                                            <p:txEl>
                                              <p:pRg st="1" end="1"/>
                                            </p:txEl>
                                          </p:spTgt>
                                        </p:tgtEl>
                                        <p:attrNameLst>
                                          <p:attrName>ppt_x</p:attrName>
                                        </p:attrNameLst>
                                      </p:cBhvr>
                                      <p:tavLst>
                                        <p:tav tm="0">
                                          <p:val>
                                            <p:strVal val="#ppt_x"/>
                                          </p:val>
                                        </p:tav>
                                        <p:tav tm="100000">
                                          <p:val>
                                            <p:strVal val="#ppt_x"/>
                                          </p:val>
                                        </p:tav>
                                      </p:tavLst>
                                    </p:anim>
                                    <p:anim calcmode="lin" valueType="num">
                                      <p:cBhvr additive="repl">
                                        <p:cTn id="493" dur="500" fill="hold"/>
                                        <p:tgtEl>
                                          <p:spTgt spid="186">
                                            <p:txEl>
                                              <p:pRg st="1" end="1"/>
                                            </p:txEl>
                                          </p:spTgt>
                                        </p:tgtEl>
                                        <p:attrNameLst>
                                          <p:attrName>ppt_y</p:attrName>
                                        </p:attrNameLst>
                                      </p:cBhvr>
                                      <p:tavLst>
                                        <p:tav tm="0">
                                          <p:val>
                                            <p:strVal val="1+#ppt_h/2"/>
                                          </p:val>
                                        </p:tav>
                                        <p:tav tm="100000">
                                          <p:val>
                                            <p:strVal val="#ppt_y"/>
                                          </p:val>
                                        </p:tav>
                                      </p:tavLst>
                                    </p:anim>
                                  </p:childTnLst>
                                </p:cTn>
                              </p:par>
                            </p:childTnLst>
                          </p:cTn>
                        </p:par>
                        <p:par>
                          <p:cTn id="494" fill="hold">
                            <p:stCondLst>
                              <p:cond delay="1500"/>
                            </p:stCondLst>
                            <p:childTnLst>
                              <p:par>
                                <p:cTn id="495" nodeType="afterEffect" fill="hold" presetClass="entr" presetID="2" presetSubtype="4">
                                  <p:stCondLst>
                                    <p:cond delay="0"/>
                                  </p:stCondLst>
                                  <p:childTnLst>
                                    <p:set>
                                      <p:cBhvr>
                                        <p:cTn id="496" dur="1" fill="hold">
                                          <p:stCondLst>
                                            <p:cond delay="0"/>
                                          </p:stCondLst>
                                        </p:cTn>
                                        <p:tgtEl>
                                          <p:spTgt spid="186">
                                            <p:txEl>
                                              <p:pRg st="2" end="2"/>
                                            </p:txEl>
                                          </p:spTgt>
                                        </p:tgtEl>
                                        <p:attrNameLst>
                                          <p:attrName>style.visibility</p:attrName>
                                        </p:attrNameLst>
                                      </p:cBhvr>
                                      <p:to>
                                        <p:strVal val="visible"/>
                                      </p:to>
                                    </p:set>
                                    <p:anim calcmode="lin" valueType="num">
                                      <p:cBhvr additive="repl">
                                        <p:cTn id="497" dur="500" fill="hold"/>
                                        <p:tgtEl>
                                          <p:spTgt spid="186">
                                            <p:txEl>
                                              <p:pRg st="2" end="2"/>
                                            </p:txEl>
                                          </p:spTgt>
                                        </p:tgtEl>
                                        <p:attrNameLst>
                                          <p:attrName>ppt_x</p:attrName>
                                        </p:attrNameLst>
                                      </p:cBhvr>
                                      <p:tavLst>
                                        <p:tav tm="0">
                                          <p:val>
                                            <p:strVal val="#ppt_x"/>
                                          </p:val>
                                        </p:tav>
                                        <p:tav tm="100000">
                                          <p:val>
                                            <p:strVal val="#ppt_x"/>
                                          </p:val>
                                        </p:tav>
                                      </p:tavLst>
                                    </p:anim>
                                    <p:anim calcmode="lin" valueType="num">
                                      <p:cBhvr additive="repl">
                                        <p:cTn id="498" dur="500" fill="hold"/>
                                        <p:tgtEl>
                                          <p:spTgt spid="186">
                                            <p:txEl>
                                              <p:pRg st="2" end="2"/>
                                            </p:txEl>
                                          </p:spTgt>
                                        </p:tgtEl>
                                        <p:attrNameLst>
                                          <p:attrName>ppt_y</p:attrName>
                                        </p:attrNameLst>
                                      </p:cBhvr>
                                      <p:tavLst>
                                        <p:tav tm="0">
                                          <p:val>
                                            <p:strVal val="1+#ppt_h/2"/>
                                          </p:val>
                                        </p:tav>
                                        <p:tav tm="100000">
                                          <p:val>
                                            <p:strVal val="#ppt_y"/>
                                          </p:val>
                                        </p:tav>
                                      </p:tavLst>
                                    </p:anim>
                                  </p:childTnLst>
                                </p:cTn>
                              </p:par>
                            </p:childTnLst>
                          </p:cTn>
                        </p:par>
                        <p:par>
                          <p:cTn id="499" fill="hold">
                            <p:stCondLst>
                              <p:cond delay="2000"/>
                            </p:stCondLst>
                            <p:childTnLst>
                              <p:par>
                                <p:cTn id="500" nodeType="afterEffect" fill="hold" presetClass="entr" presetID="2" presetSubtype="4">
                                  <p:stCondLst>
                                    <p:cond delay="0"/>
                                  </p:stCondLst>
                                  <p:childTnLst>
                                    <p:set>
                                      <p:cBhvr>
                                        <p:cTn id="501" dur="1" fill="hold">
                                          <p:stCondLst>
                                            <p:cond delay="0"/>
                                          </p:stCondLst>
                                        </p:cTn>
                                        <p:tgtEl>
                                          <p:spTgt spid="186">
                                            <p:txEl>
                                              <p:pRg st="3" end="3"/>
                                            </p:txEl>
                                          </p:spTgt>
                                        </p:tgtEl>
                                        <p:attrNameLst>
                                          <p:attrName>style.visibility</p:attrName>
                                        </p:attrNameLst>
                                      </p:cBhvr>
                                      <p:to>
                                        <p:strVal val="visible"/>
                                      </p:to>
                                    </p:set>
                                    <p:anim calcmode="lin" valueType="num">
                                      <p:cBhvr additive="repl">
                                        <p:cTn id="502" dur="500" fill="hold"/>
                                        <p:tgtEl>
                                          <p:spTgt spid="186">
                                            <p:txEl>
                                              <p:pRg st="3" end="3"/>
                                            </p:txEl>
                                          </p:spTgt>
                                        </p:tgtEl>
                                        <p:attrNameLst>
                                          <p:attrName>ppt_x</p:attrName>
                                        </p:attrNameLst>
                                      </p:cBhvr>
                                      <p:tavLst>
                                        <p:tav tm="0">
                                          <p:val>
                                            <p:strVal val="#ppt_x"/>
                                          </p:val>
                                        </p:tav>
                                        <p:tav tm="100000">
                                          <p:val>
                                            <p:strVal val="#ppt_x"/>
                                          </p:val>
                                        </p:tav>
                                      </p:tavLst>
                                    </p:anim>
                                    <p:anim calcmode="lin" valueType="num">
                                      <p:cBhvr additive="repl">
                                        <p:cTn id="503" dur="500" fill="hold"/>
                                        <p:tgtEl>
                                          <p:spTgt spid="18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89" name="3 - TextBox"/>
          <p:cNvSpPr/>
          <p:nvPr/>
        </p:nvSpPr>
        <p:spPr>
          <a:xfrm>
            <a:off x="611640" y="411480"/>
            <a:ext cx="65523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Βασικοί τύποι ηλεκτρονικών συστημάτων</a:t>
            </a:r>
            <a:r>
              <a:rPr b="0" lang="en-US" sz="2000" spc="-1" strike="noStrike">
                <a:solidFill>
                  <a:schemeClr val="accent1">
                    <a:lumMod val="75000"/>
                  </a:schemeClr>
                </a:solidFill>
                <a:latin typeface="Calibri"/>
              </a:rPr>
              <a:t> </a:t>
            </a:r>
            <a:r>
              <a:rPr b="0" lang="el-GR" sz="2000" spc="-1" strike="noStrike">
                <a:solidFill>
                  <a:schemeClr val="accent1">
                    <a:lumMod val="75000"/>
                  </a:schemeClr>
                </a:solidFill>
                <a:latin typeface="Calibri"/>
              </a:rPr>
              <a:t>ανάφλεξης </a:t>
            </a:r>
            <a:endParaRPr b="0" lang="en-US" sz="2000" spc="-1" strike="noStrike">
              <a:solidFill>
                <a:srgbClr val="000000"/>
              </a:solidFill>
              <a:latin typeface="Arial"/>
            </a:endParaRPr>
          </a:p>
        </p:txBody>
      </p:sp>
      <p:pic>
        <p:nvPicPr>
          <p:cNvPr id="190" name="5 - Εικόνα" descr="asdas.jpg"/>
          <p:cNvPicPr/>
          <p:nvPr/>
        </p:nvPicPr>
        <p:blipFill>
          <a:blip r:embed="rId1"/>
          <a:srcRect l="0" t="0" r="0" b="50000"/>
          <a:stretch/>
        </p:blipFill>
        <p:spPr>
          <a:xfrm>
            <a:off x="179640" y="1203480"/>
            <a:ext cx="4313520" cy="2571480"/>
          </a:xfrm>
          <a:prstGeom prst="rect">
            <a:avLst/>
          </a:prstGeom>
          <a:ln w="0">
            <a:noFill/>
          </a:ln>
        </p:spPr>
      </p:pic>
      <p:pic>
        <p:nvPicPr>
          <p:cNvPr id="191" name="6 - Εικόνα" descr="asdas.jpg"/>
          <p:cNvPicPr/>
          <p:nvPr/>
        </p:nvPicPr>
        <p:blipFill>
          <a:blip r:embed="rId2"/>
          <a:srcRect l="0" t="50000" r="0" b="0"/>
          <a:stretch/>
        </p:blipFill>
        <p:spPr>
          <a:xfrm>
            <a:off x="4722480" y="1203480"/>
            <a:ext cx="4313520" cy="2571480"/>
          </a:xfrm>
          <a:prstGeom prst="rect">
            <a:avLst/>
          </a:prstGeom>
          <a:ln w="0">
            <a:noFill/>
          </a:ln>
        </p:spPr>
      </p:pic>
    </p:spTree>
  </p:cSld>
  <p:transition>
    <p:pull dir="rd"/>
  </p:transition>
  <p:timing>
    <p:tnLst>
      <p:par>
        <p:cTn id="504" dur="indefinite" restart="never" nodeType="tmRoot">
          <p:childTnLst>
            <p:seq>
              <p:cTn id="505" dur="indefinite" nodeType="mainSeq">
                <p:childTnLst>
                  <p:par>
                    <p:cTn id="506" fill="hold">
                      <p:stCondLst>
                        <p:cond delay="indefinite"/>
                      </p:stCondLst>
                      <p:childTnLst>
                        <p:par>
                          <p:cTn id="507" fill="hold">
                            <p:stCondLst>
                              <p:cond delay="0"/>
                            </p:stCondLst>
                            <p:childTnLst>
                              <p:par>
                                <p:cTn id="508" nodeType="clickEffect" fill="hold" presetClass="entr" presetID="3" presetSubtype="10">
                                  <p:stCondLst>
                                    <p:cond delay="0"/>
                                  </p:stCondLst>
                                  <p:childTnLst>
                                    <p:set>
                                      <p:cBhvr>
                                        <p:cTn id="509" dur="1" fill="hold">
                                          <p:stCondLst>
                                            <p:cond delay="0"/>
                                          </p:stCondLst>
                                        </p:cTn>
                                        <p:tgtEl>
                                          <p:spTgt spid="190"/>
                                        </p:tgtEl>
                                        <p:attrNameLst>
                                          <p:attrName>style.visibility</p:attrName>
                                        </p:attrNameLst>
                                      </p:cBhvr>
                                      <p:to>
                                        <p:strVal val="visible"/>
                                      </p:to>
                                    </p:set>
                                    <p:animEffect filter="blinds(horizontal)" transition="in">
                                      <p:cBhvr additive="repl">
                                        <p:cTn id="510" dur="500"/>
                                        <p:tgtEl>
                                          <p:spTgt spid="190"/>
                                        </p:tgtEl>
                                      </p:cBhvr>
                                    </p:animEffect>
                                  </p:childTnLst>
                                </p:cTn>
                              </p:par>
                            </p:childTnLst>
                          </p:cTn>
                        </p:par>
                        <p:par>
                          <p:cTn id="511" fill="hold">
                            <p:stCondLst>
                              <p:cond delay="500"/>
                            </p:stCondLst>
                            <p:childTnLst>
                              <p:par>
                                <p:cTn id="512" nodeType="afterEffect" fill="hold" presetClass="entr" presetID="3" presetSubtype="10">
                                  <p:stCondLst>
                                    <p:cond delay="1000"/>
                                  </p:stCondLst>
                                  <p:childTnLst>
                                    <p:set>
                                      <p:cBhvr>
                                        <p:cTn id="513" dur="1" fill="hold">
                                          <p:stCondLst>
                                            <p:cond delay="0"/>
                                          </p:stCondLst>
                                        </p:cTn>
                                        <p:tgtEl>
                                          <p:spTgt spid="191"/>
                                        </p:tgtEl>
                                        <p:attrNameLst>
                                          <p:attrName>style.visibility</p:attrName>
                                        </p:attrNameLst>
                                      </p:cBhvr>
                                      <p:to>
                                        <p:strVal val="visible"/>
                                      </p:to>
                                    </p:set>
                                    <p:animEffect filter="blinds(horizontal)" transition="in">
                                      <p:cBhvr additive="repl">
                                        <p:cTn id="514"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93" name="8 - TextBox"/>
          <p:cNvSpPr/>
          <p:nvPr/>
        </p:nvSpPr>
        <p:spPr>
          <a:xfrm>
            <a:off x="395640" y="1179360"/>
            <a:ext cx="8280720" cy="23756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800"/>
              </a:spcAft>
            </a:pPr>
            <a:r>
              <a:rPr b="0" lang="el-GR" sz="1800" spc="-1" strike="noStrike">
                <a:solidFill>
                  <a:srgbClr val="000000"/>
                </a:solidFill>
                <a:latin typeface="Arial"/>
              </a:rPr>
              <a:t>Οι κυριότεροι τύποι ηλεκτρονικών αναφλέξεων είναι:</a:t>
            </a:r>
            <a:endParaRPr b="0" lang="en-US" sz="1800" spc="-1" strike="noStrike">
              <a:solidFill>
                <a:srgbClr val="000000"/>
              </a:solidFill>
              <a:latin typeface="Arial"/>
            </a:endParaRPr>
          </a:p>
          <a:p>
            <a:pPr marL="625320" indent="-182520">
              <a:lnSpc>
                <a:spcPct val="100000"/>
              </a:lnSpc>
              <a:spcAft>
                <a:spcPts val="1800"/>
              </a:spcAft>
              <a:buSzPct val="100000"/>
              <a:buBlip>
                <a:blip r:embed="rId1"/>
              </a:buBlip>
            </a:pPr>
            <a:r>
              <a:rPr b="0" lang="el-GR" sz="1800" spc="-1" strike="noStrike">
                <a:solidFill>
                  <a:srgbClr val="000000"/>
                </a:solidFill>
                <a:latin typeface="Arial"/>
              </a:rPr>
              <a:t>Ηλεκτρονική ανάφλεξη με πλατίνες και τρανζίστορ.</a:t>
            </a:r>
            <a:endParaRPr b="0" lang="en-US" sz="1800" spc="-1" strike="noStrike">
              <a:solidFill>
                <a:srgbClr val="000000"/>
              </a:solidFill>
              <a:latin typeface="Arial"/>
            </a:endParaRPr>
          </a:p>
          <a:p>
            <a:pPr marL="625320" indent="-182520">
              <a:lnSpc>
                <a:spcPct val="100000"/>
              </a:lnSpc>
              <a:spcAft>
                <a:spcPts val="1800"/>
              </a:spcAft>
              <a:buSzPct val="100000"/>
              <a:buBlip>
                <a:blip r:embed="rId2"/>
              </a:buBlip>
            </a:pPr>
            <a:r>
              <a:rPr b="0" lang="el-GR" sz="1800" spc="-1" strike="noStrike">
                <a:solidFill>
                  <a:srgbClr val="000000"/>
                </a:solidFill>
                <a:latin typeface="Arial"/>
              </a:rPr>
              <a:t>Ηλεκτρονική ανάφλεξη χωρίς πλατίνες.</a:t>
            </a:r>
            <a:endParaRPr b="0" lang="en-US" sz="1800" spc="-1" strike="noStrike">
              <a:solidFill>
                <a:srgbClr val="000000"/>
              </a:solidFill>
              <a:latin typeface="Arial"/>
            </a:endParaRPr>
          </a:p>
          <a:p>
            <a:pPr marL="625320" indent="-182520">
              <a:lnSpc>
                <a:spcPct val="100000"/>
              </a:lnSpc>
              <a:spcAft>
                <a:spcPts val="1800"/>
              </a:spcAft>
              <a:buSzPct val="100000"/>
              <a:buBlip>
                <a:blip r:embed="rId3"/>
              </a:buBlip>
            </a:pPr>
            <a:r>
              <a:rPr b="0" lang="el-GR" sz="1800" spc="-1" strike="noStrike">
                <a:solidFill>
                  <a:srgbClr val="000000"/>
                </a:solidFill>
                <a:latin typeface="Arial"/>
              </a:rPr>
              <a:t>Ηλεκτρονική ανάφλεξη με κεντρική μονάδα ελέγχου.</a:t>
            </a:r>
            <a:endParaRPr b="0" lang="en-US" sz="1800" spc="-1" strike="noStrike">
              <a:solidFill>
                <a:srgbClr val="000000"/>
              </a:solidFill>
              <a:latin typeface="Arial"/>
            </a:endParaRPr>
          </a:p>
          <a:p>
            <a:pPr marL="625320" indent="-182520">
              <a:lnSpc>
                <a:spcPct val="100000"/>
              </a:lnSpc>
              <a:spcAft>
                <a:spcPts val="1800"/>
              </a:spcAft>
              <a:buSzPct val="100000"/>
              <a:buBlip>
                <a:blip r:embed="rId4"/>
              </a:buBlip>
            </a:pPr>
            <a:r>
              <a:rPr b="0" lang="el-GR" sz="1800" spc="-1" strike="noStrike">
                <a:solidFill>
                  <a:srgbClr val="000000"/>
                </a:solidFill>
                <a:latin typeface="Arial"/>
              </a:rPr>
              <a:t>Ηλεκτρονική ανάφλεξη με κεντρική μονάδα ελέγχου, χωρίς διανομέα.</a:t>
            </a:r>
            <a:endParaRPr b="0" lang="en-US" sz="1800" spc="-1" strike="noStrike">
              <a:solidFill>
                <a:srgbClr val="000000"/>
              </a:solidFill>
              <a:latin typeface="Arial"/>
            </a:endParaRPr>
          </a:p>
        </p:txBody>
      </p:sp>
      <p:sp>
        <p:nvSpPr>
          <p:cNvPr id="194" name="3 - TextBox"/>
          <p:cNvSpPr/>
          <p:nvPr/>
        </p:nvSpPr>
        <p:spPr>
          <a:xfrm>
            <a:off x="611640" y="411480"/>
            <a:ext cx="65523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Βασικοί τύποι ηλεκτρονικών συστημάτων</a:t>
            </a:r>
            <a:r>
              <a:rPr b="0" lang="en-US" sz="2000" spc="-1" strike="noStrike">
                <a:solidFill>
                  <a:schemeClr val="accent1">
                    <a:lumMod val="75000"/>
                  </a:schemeClr>
                </a:solidFill>
                <a:latin typeface="Calibri"/>
              </a:rPr>
              <a:t> </a:t>
            </a:r>
            <a:r>
              <a:rPr b="0" lang="el-GR" sz="2000" spc="-1" strike="noStrike">
                <a:solidFill>
                  <a:schemeClr val="accent1">
                    <a:lumMod val="75000"/>
                  </a:schemeClr>
                </a:solidFill>
                <a:latin typeface="Calibri"/>
              </a:rPr>
              <a:t>ανάφλεξης </a:t>
            </a:r>
            <a:endParaRPr b="0" lang="en-US" sz="2000" spc="-1" strike="noStrike">
              <a:solidFill>
                <a:srgbClr val="000000"/>
              </a:solidFill>
              <a:latin typeface="Arial"/>
            </a:endParaRPr>
          </a:p>
        </p:txBody>
      </p:sp>
    </p:spTree>
  </p:cSld>
  <p:transition>
    <p:pull dir="rd"/>
  </p:transition>
  <p:timing>
    <p:tnLst>
      <p:par>
        <p:cTn id="515" dur="indefinite" restart="never" nodeType="tmRoot">
          <p:childTnLst>
            <p:seq>
              <p:cTn id="516" dur="indefinite" nodeType="mainSeq">
                <p:childTnLst>
                  <p:par>
                    <p:cTn id="517" fill="hold">
                      <p:stCondLst>
                        <p:cond delay="indefinite"/>
                      </p:stCondLst>
                      <p:childTnLst>
                        <p:par>
                          <p:cTn id="518" fill="hold">
                            <p:stCondLst>
                              <p:cond delay="0"/>
                            </p:stCondLst>
                            <p:childTnLst>
                              <p:par>
                                <p:cTn id="519" nodeType="clickEffect" fill="hold" presetClass="entr" presetID="2" presetSubtype="4">
                                  <p:stCondLst>
                                    <p:cond delay="0"/>
                                  </p:stCondLst>
                                  <p:childTnLst>
                                    <p:set>
                                      <p:cBhvr>
                                        <p:cTn id="520" dur="1" fill="hold">
                                          <p:stCondLst>
                                            <p:cond delay="0"/>
                                          </p:stCondLst>
                                        </p:cTn>
                                        <p:tgtEl>
                                          <p:spTgt spid="193">
                                            <p:txEl>
                                              <p:pRg st="1" end="1"/>
                                            </p:txEl>
                                          </p:spTgt>
                                        </p:tgtEl>
                                        <p:attrNameLst>
                                          <p:attrName>style.visibility</p:attrName>
                                        </p:attrNameLst>
                                      </p:cBhvr>
                                      <p:to>
                                        <p:strVal val="visible"/>
                                      </p:to>
                                    </p:set>
                                    <p:anim calcmode="lin" valueType="num">
                                      <p:cBhvr additive="repl">
                                        <p:cTn id="521" dur="500" fill="hold"/>
                                        <p:tgtEl>
                                          <p:spTgt spid="193">
                                            <p:txEl>
                                              <p:pRg st="1" end="1"/>
                                            </p:txEl>
                                          </p:spTgt>
                                        </p:tgtEl>
                                        <p:attrNameLst>
                                          <p:attrName>ppt_x</p:attrName>
                                        </p:attrNameLst>
                                      </p:cBhvr>
                                      <p:tavLst>
                                        <p:tav tm="0">
                                          <p:val>
                                            <p:strVal val="#ppt_x"/>
                                          </p:val>
                                        </p:tav>
                                        <p:tav tm="100000">
                                          <p:val>
                                            <p:strVal val="#ppt_x"/>
                                          </p:val>
                                        </p:tav>
                                      </p:tavLst>
                                    </p:anim>
                                    <p:anim calcmode="lin" valueType="num">
                                      <p:cBhvr additive="repl">
                                        <p:cTn id="522" dur="500" fill="hold"/>
                                        <p:tgtEl>
                                          <p:spTgt spid="1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3" fill="hold">
                      <p:stCondLst>
                        <p:cond delay="indefinite"/>
                      </p:stCondLst>
                      <p:childTnLst>
                        <p:par>
                          <p:cTn id="524" fill="hold">
                            <p:stCondLst>
                              <p:cond delay="0"/>
                            </p:stCondLst>
                            <p:childTnLst>
                              <p:par>
                                <p:cTn id="525" nodeType="clickEffect" fill="hold" presetClass="entr" presetID="2" presetSubtype="4">
                                  <p:stCondLst>
                                    <p:cond delay="0"/>
                                  </p:stCondLst>
                                  <p:childTnLst>
                                    <p:set>
                                      <p:cBhvr>
                                        <p:cTn id="526" dur="1" fill="hold">
                                          <p:stCondLst>
                                            <p:cond delay="0"/>
                                          </p:stCondLst>
                                        </p:cTn>
                                        <p:tgtEl>
                                          <p:spTgt spid="193">
                                            <p:txEl>
                                              <p:pRg st="2" end="2"/>
                                            </p:txEl>
                                          </p:spTgt>
                                        </p:tgtEl>
                                        <p:attrNameLst>
                                          <p:attrName>style.visibility</p:attrName>
                                        </p:attrNameLst>
                                      </p:cBhvr>
                                      <p:to>
                                        <p:strVal val="visible"/>
                                      </p:to>
                                    </p:set>
                                    <p:anim calcmode="lin" valueType="num">
                                      <p:cBhvr additive="repl">
                                        <p:cTn id="527" dur="500" fill="hold"/>
                                        <p:tgtEl>
                                          <p:spTgt spid="193">
                                            <p:txEl>
                                              <p:pRg st="2" end="2"/>
                                            </p:txEl>
                                          </p:spTgt>
                                        </p:tgtEl>
                                        <p:attrNameLst>
                                          <p:attrName>ppt_x</p:attrName>
                                        </p:attrNameLst>
                                      </p:cBhvr>
                                      <p:tavLst>
                                        <p:tav tm="0">
                                          <p:val>
                                            <p:strVal val="#ppt_x"/>
                                          </p:val>
                                        </p:tav>
                                        <p:tav tm="100000">
                                          <p:val>
                                            <p:strVal val="#ppt_x"/>
                                          </p:val>
                                        </p:tav>
                                      </p:tavLst>
                                    </p:anim>
                                    <p:anim calcmode="lin" valueType="num">
                                      <p:cBhvr additive="repl">
                                        <p:cTn id="528" dur="500" fill="hold"/>
                                        <p:tgtEl>
                                          <p:spTgt spid="1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29" fill="hold">
                      <p:stCondLst>
                        <p:cond delay="indefinite"/>
                      </p:stCondLst>
                      <p:childTnLst>
                        <p:par>
                          <p:cTn id="530" fill="hold">
                            <p:stCondLst>
                              <p:cond delay="0"/>
                            </p:stCondLst>
                            <p:childTnLst>
                              <p:par>
                                <p:cTn id="531" nodeType="clickEffect" fill="hold" presetClass="entr" presetID="2" presetSubtype="4">
                                  <p:stCondLst>
                                    <p:cond delay="0"/>
                                  </p:stCondLst>
                                  <p:childTnLst>
                                    <p:set>
                                      <p:cBhvr>
                                        <p:cTn id="532" dur="1" fill="hold">
                                          <p:stCondLst>
                                            <p:cond delay="0"/>
                                          </p:stCondLst>
                                        </p:cTn>
                                        <p:tgtEl>
                                          <p:spTgt spid="193">
                                            <p:txEl>
                                              <p:pRg st="3" end="3"/>
                                            </p:txEl>
                                          </p:spTgt>
                                        </p:tgtEl>
                                        <p:attrNameLst>
                                          <p:attrName>style.visibility</p:attrName>
                                        </p:attrNameLst>
                                      </p:cBhvr>
                                      <p:to>
                                        <p:strVal val="visible"/>
                                      </p:to>
                                    </p:set>
                                    <p:anim calcmode="lin" valueType="num">
                                      <p:cBhvr additive="repl">
                                        <p:cTn id="533" dur="500" fill="hold"/>
                                        <p:tgtEl>
                                          <p:spTgt spid="193">
                                            <p:txEl>
                                              <p:pRg st="3" end="3"/>
                                            </p:txEl>
                                          </p:spTgt>
                                        </p:tgtEl>
                                        <p:attrNameLst>
                                          <p:attrName>ppt_x</p:attrName>
                                        </p:attrNameLst>
                                      </p:cBhvr>
                                      <p:tavLst>
                                        <p:tav tm="0">
                                          <p:val>
                                            <p:strVal val="#ppt_x"/>
                                          </p:val>
                                        </p:tav>
                                        <p:tav tm="100000">
                                          <p:val>
                                            <p:strVal val="#ppt_x"/>
                                          </p:val>
                                        </p:tav>
                                      </p:tavLst>
                                    </p:anim>
                                    <p:anim calcmode="lin" valueType="num">
                                      <p:cBhvr additive="repl">
                                        <p:cTn id="534" dur="500" fill="hold"/>
                                        <p:tgtEl>
                                          <p:spTgt spid="19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35" fill="hold">
                      <p:stCondLst>
                        <p:cond delay="indefinite"/>
                      </p:stCondLst>
                      <p:childTnLst>
                        <p:par>
                          <p:cTn id="536" fill="hold">
                            <p:stCondLst>
                              <p:cond delay="0"/>
                            </p:stCondLst>
                            <p:childTnLst>
                              <p:par>
                                <p:cTn id="537" nodeType="clickEffect" fill="hold" presetClass="entr" presetID="2" presetSubtype="4">
                                  <p:stCondLst>
                                    <p:cond delay="0"/>
                                  </p:stCondLst>
                                  <p:childTnLst>
                                    <p:set>
                                      <p:cBhvr>
                                        <p:cTn id="538" dur="1" fill="hold">
                                          <p:stCondLst>
                                            <p:cond delay="0"/>
                                          </p:stCondLst>
                                        </p:cTn>
                                        <p:tgtEl>
                                          <p:spTgt spid="193">
                                            <p:txEl>
                                              <p:pRg st="4" end="4"/>
                                            </p:txEl>
                                          </p:spTgt>
                                        </p:tgtEl>
                                        <p:attrNameLst>
                                          <p:attrName>style.visibility</p:attrName>
                                        </p:attrNameLst>
                                      </p:cBhvr>
                                      <p:to>
                                        <p:strVal val="visible"/>
                                      </p:to>
                                    </p:set>
                                    <p:anim calcmode="lin" valueType="num">
                                      <p:cBhvr additive="repl">
                                        <p:cTn id="539" dur="500" fill="hold"/>
                                        <p:tgtEl>
                                          <p:spTgt spid="193">
                                            <p:txEl>
                                              <p:pRg st="4" end="4"/>
                                            </p:txEl>
                                          </p:spTgt>
                                        </p:tgtEl>
                                        <p:attrNameLst>
                                          <p:attrName>ppt_x</p:attrName>
                                        </p:attrNameLst>
                                      </p:cBhvr>
                                      <p:tavLst>
                                        <p:tav tm="0">
                                          <p:val>
                                            <p:strVal val="#ppt_x"/>
                                          </p:val>
                                        </p:tav>
                                        <p:tav tm="100000">
                                          <p:val>
                                            <p:strVal val="#ppt_x"/>
                                          </p:val>
                                        </p:tav>
                                      </p:tavLst>
                                    </p:anim>
                                    <p:anim calcmode="lin" valueType="num">
                                      <p:cBhvr additive="repl">
                                        <p:cTn id="540" dur="500" fill="hold"/>
                                        <p:tgtEl>
                                          <p:spTgt spid="19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96" name="8 - TextBox"/>
          <p:cNvSpPr/>
          <p:nvPr/>
        </p:nvSpPr>
        <p:spPr>
          <a:xfrm>
            <a:off x="395640" y="906120"/>
            <a:ext cx="8280720" cy="2995560"/>
          </a:xfrm>
          <a:prstGeom prst="rect">
            <a:avLst/>
          </a:prstGeom>
          <a:noFill/>
          <a:ln w="0">
            <a:noFill/>
          </a:ln>
        </p:spPr>
        <p:style>
          <a:lnRef idx="0"/>
          <a:fillRef idx="0"/>
          <a:effectRef idx="0"/>
          <a:fontRef idx="minor"/>
        </p:style>
        <p:txBody>
          <a:bodyPr lIns="90000" rIns="90000" tIns="45000" bIns="45000" anchor="t">
            <a:spAutoFit/>
          </a:bodyPr>
          <a:p>
            <a:pPr marL="268200" indent="-268200">
              <a:lnSpc>
                <a:spcPct val="100000"/>
              </a:lnSpc>
              <a:spcAft>
                <a:spcPts val="1001"/>
              </a:spcAft>
              <a:buSzPct val="100000"/>
              <a:buBlip>
                <a:blip r:embed="rId1"/>
              </a:buBlip>
            </a:pPr>
            <a:r>
              <a:rPr b="0" lang="el-GR" sz="1800" spc="-1" strike="noStrike">
                <a:solidFill>
                  <a:srgbClr val="000000"/>
                </a:solidFill>
                <a:latin typeface="Arial"/>
              </a:rPr>
              <a:t>Ηλεκτρονική ανάφλεξη με πλατίνες και τρανζίστορ.</a:t>
            </a:r>
            <a:endParaRPr b="0" lang="en-US" sz="1800" spc="-1" strike="noStrike">
              <a:solidFill>
                <a:srgbClr val="000000"/>
              </a:solidFill>
              <a:latin typeface="Arial"/>
            </a:endParaRPr>
          </a:p>
          <a:p>
            <a:pPr algn="ctr">
              <a:lnSpc>
                <a:spcPct val="100000"/>
              </a:lnSpc>
              <a:spcAft>
                <a:spcPts val="1001"/>
              </a:spcAft>
            </a:pPr>
            <a:r>
              <a:rPr b="0" lang="el-GR" sz="1800" spc="-1" strike="noStrike">
                <a:solidFill>
                  <a:srgbClr val="000000"/>
                </a:solidFill>
                <a:latin typeface="Arial"/>
              </a:rPr>
              <a:t>Ο τύπος αυτός ηλεκτρονικής ανάφλεξης είναι όμοιος με το συμβατικό τύπο ανάφλεξης με πλατίνες, με τη μόνη διαφορά ότι συνδυάζεται με τη λειτουργία ενός τρανζίστορ. </a:t>
            </a:r>
            <a:endParaRPr b="0" lang="en-US" sz="1800" spc="-1" strike="noStrike">
              <a:solidFill>
                <a:srgbClr val="000000"/>
              </a:solidFill>
              <a:latin typeface="Arial"/>
            </a:endParaRPr>
          </a:p>
          <a:p>
            <a:pPr>
              <a:lnSpc>
                <a:spcPct val="100000"/>
              </a:lnSpc>
              <a:spcAft>
                <a:spcPts val="1800"/>
              </a:spcAft>
            </a:pPr>
            <a:r>
              <a:rPr b="0" lang="el-GR" sz="1800" spc="-1" strike="noStrike">
                <a:solidFill>
                  <a:srgbClr val="000000"/>
                </a:solidFill>
                <a:latin typeface="Arial"/>
              </a:rPr>
              <a:t>Πλεονεκτήματα του τύπου αυτού ανάφλεξης, είναι:</a:t>
            </a:r>
            <a:endParaRPr b="0" lang="en-US" sz="1800" spc="-1" strike="noStrike">
              <a:solidFill>
                <a:srgbClr val="000000"/>
              </a:solidFill>
              <a:latin typeface="Arial"/>
            </a:endParaRPr>
          </a:p>
          <a:p>
            <a:pPr marL="538200" indent="-270000">
              <a:lnSpc>
                <a:spcPct val="100000"/>
              </a:lnSpc>
              <a:spcAft>
                <a:spcPts val="1800"/>
              </a:spcAft>
              <a:tabLst>
                <a:tab algn="l" pos="0"/>
              </a:tabLst>
            </a:pPr>
            <a:r>
              <a:rPr b="0" lang="el-GR" sz="1800" spc="-1" strike="noStrike">
                <a:solidFill>
                  <a:srgbClr val="000000"/>
                </a:solidFill>
                <a:latin typeface="Arial"/>
              </a:rPr>
              <a:t>1. Η αυξημένη ένταση του ηλεκτρικού ρεύματος στο πρωτεύον πηνίο του πολλαπλασιαστή, και</a:t>
            </a:r>
            <a:endParaRPr b="0" lang="en-US" sz="1800" spc="-1" strike="noStrike">
              <a:solidFill>
                <a:srgbClr val="000000"/>
              </a:solidFill>
              <a:latin typeface="Arial"/>
            </a:endParaRPr>
          </a:p>
          <a:p>
            <a:pPr marL="538200" indent="-270000">
              <a:lnSpc>
                <a:spcPct val="100000"/>
              </a:lnSpc>
              <a:spcAft>
                <a:spcPts val="1800"/>
              </a:spcAft>
              <a:tabLst>
                <a:tab algn="l" pos="0"/>
              </a:tabLst>
            </a:pPr>
            <a:r>
              <a:rPr b="0" lang="el-GR" sz="1800" spc="-1" strike="noStrike">
                <a:solidFill>
                  <a:srgbClr val="000000"/>
                </a:solidFill>
                <a:latin typeface="Arial"/>
              </a:rPr>
              <a:t>2. Η μεγαλύτερη διάρκεια ζωής των πλατινών.</a:t>
            </a:r>
            <a:endParaRPr b="0" lang="en-US" sz="1800" spc="-1" strike="noStrike">
              <a:solidFill>
                <a:srgbClr val="000000"/>
              </a:solidFill>
              <a:latin typeface="Arial"/>
            </a:endParaRPr>
          </a:p>
        </p:txBody>
      </p:sp>
      <p:sp>
        <p:nvSpPr>
          <p:cNvPr id="197" name="3 - TextBox"/>
          <p:cNvSpPr/>
          <p:nvPr/>
        </p:nvSpPr>
        <p:spPr>
          <a:xfrm>
            <a:off x="611640" y="411480"/>
            <a:ext cx="71283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Βασικοί τύποι ηλεκτρονικών συστημάτων</a:t>
            </a:r>
            <a:r>
              <a:rPr b="0" lang="en-US" sz="2000" spc="-1" strike="noStrike">
                <a:solidFill>
                  <a:schemeClr val="accent1">
                    <a:lumMod val="75000"/>
                  </a:schemeClr>
                </a:solidFill>
                <a:latin typeface="Calibri"/>
              </a:rPr>
              <a:t> </a:t>
            </a:r>
            <a:r>
              <a:rPr b="0" lang="el-GR" sz="2000" spc="-1" strike="noStrike">
                <a:solidFill>
                  <a:schemeClr val="accent1">
                    <a:lumMod val="75000"/>
                  </a:schemeClr>
                </a:solidFill>
                <a:latin typeface="Calibri"/>
              </a:rPr>
              <a:t>ανάφλεξης </a:t>
            </a:r>
            <a:endParaRPr b="0" lang="en-US" sz="2000" spc="-1" strike="noStrike">
              <a:solidFill>
                <a:srgbClr val="000000"/>
              </a:solidFill>
              <a:latin typeface="Arial"/>
            </a:endParaRPr>
          </a:p>
        </p:txBody>
      </p:sp>
    </p:spTree>
  </p:cSld>
  <p:transition>
    <p:pull dir="rd"/>
  </p:transition>
  <p:timing>
    <p:tnLst>
      <p:par>
        <p:cTn id="541" dur="indefinite" restart="never" nodeType="tmRoot">
          <p:childTnLst>
            <p:seq>
              <p:cTn id="542" dur="indefinite" nodeType="mainSeq">
                <p:childTnLst>
                  <p:par>
                    <p:cTn id="543" fill="hold">
                      <p:stCondLst>
                        <p:cond delay="indefinite"/>
                      </p:stCondLst>
                      <p:childTnLst>
                        <p:par>
                          <p:cTn id="544" fill="hold">
                            <p:stCondLst>
                              <p:cond delay="0"/>
                            </p:stCondLst>
                            <p:childTnLst>
                              <p:par>
                                <p:cTn id="545" nodeType="clickEffect" fill="hold" presetClass="entr" presetID="2" presetSubtype="4">
                                  <p:stCondLst>
                                    <p:cond delay="0"/>
                                  </p:stCondLst>
                                  <p:childTnLst>
                                    <p:set>
                                      <p:cBhvr>
                                        <p:cTn id="546" dur="1" fill="hold">
                                          <p:stCondLst>
                                            <p:cond delay="0"/>
                                          </p:stCondLst>
                                        </p:cTn>
                                        <p:tgtEl>
                                          <p:spTgt spid="196">
                                            <p:txEl>
                                              <p:pRg st="2" end="2"/>
                                            </p:txEl>
                                          </p:spTgt>
                                        </p:tgtEl>
                                        <p:attrNameLst>
                                          <p:attrName>style.visibility</p:attrName>
                                        </p:attrNameLst>
                                      </p:cBhvr>
                                      <p:to>
                                        <p:strVal val="visible"/>
                                      </p:to>
                                    </p:set>
                                    <p:anim calcmode="lin" valueType="num">
                                      <p:cBhvr additive="repl">
                                        <p:cTn id="547" dur="500" fill="hold"/>
                                        <p:tgtEl>
                                          <p:spTgt spid="196">
                                            <p:txEl>
                                              <p:pRg st="2" end="2"/>
                                            </p:txEl>
                                          </p:spTgt>
                                        </p:tgtEl>
                                        <p:attrNameLst>
                                          <p:attrName>ppt_x</p:attrName>
                                        </p:attrNameLst>
                                      </p:cBhvr>
                                      <p:tavLst>
                                        <p:tav tm="0">
                                          <p:val>
                                            <p:strVal val="#ppt_x"/>
                                          </p:val>
                                        </p:tav>
                                        <p:tav tm="100000">
                                          <p:val>
                                            <p:strVal val="#ppt_x"/>
                                          </p:val>
                                        </p:tav>
                                      </p:tavLst>
                                    </p:anim>
                                    <p:anim calcmode="lin" valueType="num">
                                      <p:cBhvr additive="repl">
                                        <p:cTn id="548" dur="500" fill="hold"/>
                                        <p:tgtEl>
                                          <p:spTgt spid="1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49" fill="hold">
                      <p:stCondLst>
                        <p:cond delay="indefinite"/>
                      </p:stCondLst>
                      <p:childTnLst>
                        <p:par>
                          <p:cTn id="550" fill="hold">
                            <p:stCondLst>
                              <p:cond delay="0"/>
                            </p:stCondLst>
                            <p:childTnLst>
                              <p:par>
                                <p:cTn id="551" nodeType="clickEffect" fill="hold" presetClass="entr" presetID="2" presetSubtype="4">
                                  <p:stCondLst>
                                    <p:cond delay="0"/>
                                  </p:stCondLst>
                                  <p:childTnLst>
                                    <p:set>
                                      <p:cBhvr>
                                        <p:cTn id="552" dur="1" fill="hold">
                                          <p:stCondLst>
                                            <p:cond delay="0"/>
                                          </p:stCondLst>
                                        </p:cTn>
                                        <p:tgtEl>
                                          <p:spTgt spid="196">
                                            <p:txEl>
                                              <p:pRg st="3" end="3"/>
                                            </p:txEl>
                                          </p:spTgt>
                                        </p:tgtEl>
                                        <p:attrNameLst>
                                          <p:attrName>style.visibility</p:attrName>
                                        </p:attrNameLst>
                                      </p:cBhvr>
                                      <p:to>
                                        <p:strVal val="visible"/>
                                      </p:to>
                                    </p:set>
                                    <p:anim calcmode="lin" valueType="num">
                                      <p:cBhvr additive="repl">
                                        <p:cTn id="553" dur="500" fill="hold"/>
                                        <p:tgtEl>
                                          <p:spTgt spid="196">
                                            <p:txEl>
                                              <p:pRg st="3" end="3"/>
                                            </p:txEl>
                                          </p:spTgt>
                                        </p:tgtEl>
                                        <p:attrNameLst>
                                          <p:attrName>ppt_x</p:attrName>
                                        </p:attrNameLst>
                                      </p:cBhvr>
                                      <p:tavLst>
                                        <p:tav tm="0">
                                          <p:val>
                                            <p:strVal val="#ppt_x"/>
                                          </p:val>
                                        </p:tav>
                                        <p:tav tm="100000">
                                          <p:val>
                                            <p:strVal val="#ppt_x"/>
                                          </p:val>
                                        </p:tav>
                                      </p:tavLst>
                                    </p:anim>
                                    <p:anim calcmode="lin" valueType="num">
                                      <p:cBhvr additive="repl">
                                        <p:cTn id="554" dur="500" fill="hold"/>
                                        <p:tgtEl>
                                          <p:spTgt spid="19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5" fill="hold">
                      <p:stCondLst>
                        <p:cond delay="indefinite"/>
                      </p:stCondLst>
                      <p:childTnLst>
                        <p:par>
                          <p:cTn id="556" fill="hold">
                            <p:stCondLst>
                              <p:cond delay="0"/>
                            </p:stCondLst>
                            <p:childTnLst>
                              <p:par>
                                <p:cTn id="557" nodeType="clickEffect" fill="hold" presetClass="entr" presetID="2" presetSubtype="4">
                                  <p:stCondLst>
                                    <p:cond delay="0"/>
                                  </p:stCondLst>
                                  <p:childTnLst>
                                    <p:set>
                                      <p:cBhvr>
                                        <p:cTn id="558" dur="1" fill="hold">
                                          <p:stCondLst>
                                            <p:cond delay="0"/>
                                          </p:stCondLst>
                                        </p:cTn>
                                        <p:tgtEl>
                                          <p:spTgt spid="196">
                                            <p:txEl>
                                              <p:pRg st="4" end="4"/>
                                            </p:txEl>
                                          </p:spTgt>
                                        </p:tgtEl>
                                        <p:attrNameLst>
                                          <p:attrName>style.visibility</p:attrName>
                                        </p:attrNameLst>
                                      </p:cBhvr>
                                      <p:to>
                                        <p:strVal val="visible"/>
                                      </p:to>
                                    </p:set>
                                    <p:anim calcmode="lin" valueType="num">
                                      <p:cBhvr additive="repl">
                                        <p:cTn id="559" dur="500" fill="hold"/>
                                        <p:tgtEl>
                                          <p:spTgt spid="196">
                                            <p:txEl>
                                              <p:pRg st="4" end="4"/>
                                            </p:txEl>
                                          </p:spTgt>
                                        </p:tgtEl>
                                        <p:attrNameLst>
                                          <p:attrName>ppt_x</p:attrName>
                                        </p:attrNameLst>
                                      </p:cBhvr>
                                      <p:tavLst>
                                        <p:tav tm="0">
                                          <p:val>
                                            <p:strVal val="#ppt_x"/>
                                          </p:val>
                                        </p:tav>
                                        <p:tav tm="100000">
                                          <p:val>
                                            <p:strVal val="#ppt_x"/>
                                          </p:val>
                                        </p:tav>
                                      </p:tavLst>
                                    </p:anim>
                                    <p:anim calcmode="lin" valueType="num">
                                      <p:cBhvr additive="repl">
                                        <p:cTn id="560" dur="500" fill="hold"/>
                                        <p:tgtEl>
                                          <p:spTgt spid="19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99" name="8 - TextBox"/>
          <p:cNvSpPr/>
          <p:nvPr/>
        </p:nvSpPr>
        <p:spPr>
          <a:xfrm>
            <a:off x="395640" y="906120"/>
            <a:ext cx="8280720" cy="3889800"/>
          </a:xfrm>
          <a:prstGeom prst="rect">
            <a:avLst/>
          </a:prstGeom>
          <a:noFill/>
          <a:ln w="0">
            <a:noFill/>
          </a:ln>
        </p:spPr>
        <p:style>
          <a:lnRef idx="0"/>
          <a:fillRef idx="0"/>
          <a:effectRef idx="0"/>
          <a:fontRef idx="minor"/>
        </p:style>
        <p:txBody>
          <a:bodyPr lIns="90000" rIns="90000" tIns="45000" bIns="45000" anchor="t">
            <a:spAutoFit/>
          </a:bodyPr>
          <a:p>
            <a:pPr marL="268200" indent="-268200">
              <a:lnSpc>
                <a:spcPct val="100000"/>
              </a:lnSpc>
              <a:spcAft>
                <a:spcPts val="1001"/>
              </a:spcAft>
              <a:buSzPct val="100000"/>
              <a:buBlip>
                <a:blip r:embed="rId1"/>
              </a:buBlip>
            </a:pPr>
            <a:r>
              <a:rPr b="0" lang="el-GR" sz="1800" spc="-1" strike="noStrike">
                <a:solidFill>
                  <a:srgbClr val="000000"/>
                </a:solidFill>
                <a:latin typeface="Arial"/>
              </a:rPr>
              <a:t>Ηλεκτρονική ανάφλεξη χωρίς πλατίνες.</a:t>
            </a:r>
            <a:endParaRPr b="0" lang="en-US" sz="1800" spc="-1" strike="noStrike">
              <a:solidFill>
                <a:srgbClr val="000000"/>
              </a:solidFill>
              <a:latin typeface="Arial"/>
            </a:endParaRPr>
          </a:p>
          <a:p>
            <a:pPr algn="just">
              <a:lnSpc>
                <a:spcPct val="100000"/>
              </a:lnSpc>
              <a:spcAft>
                <a:spcPts val="1001"/>
              </a:spcAft>
            </a:pPr>
            <a:r>
              <a:rPr b="0" lang="el-GR" sz="1800" spc="-1" strike="noStrike">
                <a:solidFill>
                  <a:srgbClr val="000000"/>
                </a:solidFill>
                <a:latin typeface="Arial"/>
              </a:rPr>
              <a:t>Σ' αυτόν τον τύπο ηλεκτρονικής ανάφλεξης δεν υπάρχουν πλατίνες και το ρόλο τους, δηλαδή την εξασφάλιση της ροής του ρεύματος ή τη διακοπή του από το πρωτεύον πηνίο του πολλαπλασιαστή, τον αναλαμβάνει μία παλμογεννήτρια. </a:t>
            </a:r>
            <a:endParaRPr b="0" lang="en-US" sz="1800" spc="-1" strike="noStrike">
              <a:solidFill>
                <a:srgbClr val="000000"/>
              </a:solidFill>
              <a:latin typeface="Arial"/>
            </a:endParaRPr>
          </a:p>
          <a:p>
            <a:pPr algn="ctr">
              <a:lnSpc>
                <a:spcPct val="100000"/>
              </a:lnSpc>
              <a:spcAft>
                <a:spcPts val="1001"/>
              </a:spcAft>
            </a:pPr>
            <a:r>
              <a:rPr b="0" lang="el-GR" sz="1800" spc="-1" strike="noStrike">
                <a:solidFill>
                  <a:srgbClr val="000000"/>
                </a:solidFill>
                <a:latin typeface="Arial"/>
              </a:rPr>
              <a:t>Τα συστήματα των ηλεκτρονικών αναφλέξεων χωρίς πλατίνες διαφοροποιούνται, ανάλογα με τον τύπο των παλμογεννητριών, ως εξής:</a:t>
            </a:r>
            <a:endParaRPr b="0" lang="en-US" sz="1800" spc="-1" strike="noStrike">
              <a:solidFill>
                <a:srgbClr val="000000"/>
              </a:solidFill>
              <a:latin typeface="Arial"/>
            </a:endParaRPr>
          </a:p>
          <a:p>
            <a:pPr marL="268200" indent="-268200">
              <a:lnSpc>
                <a:spcPct val="100000"/>
              </a:lnSpc>
              <a:spcAft>
                <a:spcPts val="1001"/>
              </a:spcAft>
              <a:tabLst>
                <a:tab algn="l" pos="0"/>
              </a:tabLst>
            </a:pPr>
            <a:r>
              <a:rPr b="0" lang="el-GR" sz="1800" spc="-1" strike="noStrike">
                <a:solidFill>
                  <a:srgbClr val="000000"/>
                </a:solidFill>
                <a:latin typeface="Arial"/>
              </a:rPr>
              <a:t>1. με γεννήτρια Hall. Το σύστημα αυτό είναι μια ηλεκτρονική ανάφλεξη υψηλής απόδοσης, μεγάλης αξιοπιστίας και μεγάλου χρόνου ζωής. Η γεννήτρια Hall βρίσκεται τοποθετημένη στο άνω τμήμα διανομέα ειδικής κατασκευής.</a:t>
            </a:r>
            <a:endParaRPr b="0" lang="en-US" sz="1800" spc="-1" strike="noStrike">
              <a:solidFill>
                <a:srgbClr val="000000"/>
              </a:solidFill>
              <a:latin typeface="Arial"/>
            </a:endParaRPr>
          </a:p>
          <a:p>
            <a:pPr marL="268200" indent="-268200">
              <a:lnSpc>
                <a:spcPct val="100000"/>
              </a:lnSpc>
              <a:spcAft>
                <a:spcPts val="1001"/>
              </a:spcAft>
              <a:tabLst>
                <a:tab algn="l" pos="0"/>
              </a:tabLst>
            </a:pPr>
            <a:r>
              <a:rPr b="0" lang="el-GR" sz="1800" spc="-1" strike="noStrike">
                <a:solidFill>
                  <a:srgbClr val="000000"/>
                </a:solidFill>
                <a:latin typeface="Arial"/>
              </a:rPr>
              <a:t>2. με γεννήτρια παλμών επαγωγικού τύπου. Το σύστημα αυτό είναι παρόμοιο με το προηγούμενο της γεννήτριας Hall, αλλά με ορισμένες κατασκευαστικές διαφορές.</a:t>
            </a:r>
            <a:endParaRPr b="0" lang="en-US" sz="1800" spc="-1" strike="noStrike">
              <a:solidFill>
                <a:srgbClr val="000000"/>
              </a:solidFill>
              <a:latin typeface="Arial"/>
            </a:endParaRPr>
          </a:p>
        </p:txBody>
      </p:sp>
      <p:sp>
        <p:nvSpPr>
          <p:cNvPr id="200" name="3 - TextBox"/>
          <p:cNvSpPr/>
          <p:nvPr/>
        </p:nvSpPr>
        <p:spPr>
          <a:xfrm>
            <a:off x="611640" y="411480"/>
            <a:ext cx="71283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Βασικοί τύποι ηλεκτρονικών συστημάτων</a:t>
            </a:r>
            <a:r>
              <a:rPr b="0" lang="en-US" sz="2000" spc="-1" strike="noStrike">
                <a:solidFill>
                  <a:schemeClr val="accent1">
                    <a:lumMod val="75000"/>
                  </a:schemeClr>
                </a:solidFill>
                <a:latin typeface="Calibri"/>
              </a:rPr>
              <a:t> </a:t>
            </a:r>
            <a:r>
              <a:rPr b="0" lang="el-GR" sz="2000" spc="-1" strike="noStrike">
                <a:solidFill>
                  <a:schemeClr val="accent1">
                    <a:lumMod val="75000"/>
                  </a:schemeClr>
                </a:solidFill>
                <a:latin typeface="Calibri"/>
              </a:rPr>
              <a:t>ανάφλεξης </a:t>
            </a:r>
            <a:endParaRPr b="0" lang="en-US" sz="2000" spc="-1" strike="noStrike">
              <a:solidFill>
                <a:srgbClr val="000000"/>
              </a:solidFill>
              <a:latin typeface="Arial"/>
            </a:endParaRPr>
          </a:p>
        </p:txBody>
      </p:sp>
    </p:spTree>
  </p:cSld>
  <p:transition>
    <p:pull dir="rd"/>
  </p:transition>
  <p:timing>
    <p:tnLst>
      <p:par>
        <p:cTn id="561" dur="indefinite" restart="never" nodeType="tmRoot">
          <p:childTnLst>
            <p:seq>
              <p:cTn id="562" dur="indefinite" nodeType="mainSeq">
                <p:childTnLst>
                  <p:par>
                    <p:cTn id="563" fill="hold">
                      <p:stCondLst>
                        <p:cond delay="indefinite"/>
                      </p:stCondLst>
                      <p:childTnLst>
                        <p:par>
                          <p:cTn id="564" fill="hold">
                            <p:stCondLst>
                              <p:cond delay="0"/>
                            </p:stCondLst>
                            <p:childTnLst>
                              <p:par>
                                <p:cTn id="565" nodeType="clickEffect" fill="hold" presetClass="entr" presetID="2" presetSubtype="4">
                                  <p:stCondLst>
                                    <p:cond delay="0"/>
                                  </p:stCondLst>
                                  <p:childTnLst>
                                    <p:set>
                                      <p:cBhvr>
                                        <p:cTn id="566" dur="1" fill="hold">
                                          <p:stCondLst>
                                            <p:cond delay="0"/>
                                          </p:stCondLst>
                                        </p:cTn>
                                        <p:tgtEl>
                                          <p:spTgt spid="199">
                                            <p:txEl>
                                              <p:pRg st="2" end="2"/>
                                            </p:txEl>
                                          </p:spTgt>
                                        </p:tgtEl>
                                        <p:attrNameLst>
                                          <p:attrName>style.visibility</p:attrName>
                                        </p:attrNameLst>
                                      </p:cBhvr>
                                      <p:to>
                                        <p:strVal val="visible"/>
                                      </p:to>
                                    </p:set>
                                    <p:anim calcmode="lin" valueType="num">
                                      <p:cBhvr additive="repl">
                                        <p:cTn id="567" dur="500" fill="hold"/>
                                        <p:tgtEl>
                                          <p:spTgt spid="199">
                                            <p:txEl>
                                              <p:pRg st="2" end="2"/>
                                            </p:txEl>
                                          </p:spTgt>
                                        </p:tgtEl>
                                        <p:attrNameLst>
                                          <p:attrName>ppt_x</p:attrName>
                                        </p:attrNameLst>
                                      </p:cBhvr>
                                      <p:tavLst>
                                        <p:tav tm="0">
                                          <p:val>
                                            <p:strVal val="#ppt_x"/>
                                          </p:val>
                                        </p:tav>
                                        <p:tav tm="100000">
                                          <p:val>
                                            <p:strVal val="#ppt_x"/>
                                          </p:val>
                                        </p:tav>
                                      </p:tavLst>
                                    </p:anim>
                                    <p:anim calcmode="lin" valueType="num">
                                      <p:cBhvr additive="repl">
                                        <p:cTn id="568" dur="500" fill="hold"/>
                                        <p:tgtEl>
                                          <p:spTgt spid="1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69" fill="hold">
                      <p:stCondLst>
                        <p:cond delay="indefinite"/>
                      </p:stCondLst>
                      <p:childTnLst>
                        <p:par>
                          <p:cTn id="570" fill="hold">
                            <p:stCondLst>
                              <p:cond delay="0"/>
                            </p:stCondLst>
                            <p:childTnLst>
                              <p:par>
                                <p:cTn id="571" nodeType="clickEffect" fill="hold" presetClass="entr" presetID="2" presetSubtype="4">
                                  <p:stCondLst>
                                    <p:cond delay="0"/>
                                  </p:stCondLst>
                                  <p:childTnLst>
                                    <p:set>
                                      <p:cBhvr>
                                        <p:cTn id="572" dur="1" fill="hold">
                                          <p:stCondLst>
                                            <p:cond delay="0"/>
                                          </p:stCondLst>
                                        </p:cTn>
                                        <p:tgtEl>
                                          <p:spTgt spid="199">
                                            <p:txEl>
                                              <p:pRg st="3" end="3"/>
                                            </p:txEl>
                                          </p:spTgt>
                                        </p:tgtEl>
                                        <p:attrNameLst>
                                          <p:attrName>style.visibility</p:attrName>
                                        </p:attrNameLst>
                                      </p:cBhvr>
                                      <p:to>
                                        <p:strVal val="visible"/>
                                      </p:to>
                                    </p:set>
                                    <p:anim calcmode="lin" valueType="num">
                                      <p:cBhvr additive="repl">
                                        <p:cTn id="573" dur="500" fill="hold"/>
                                        <p:tgtEl>
                                          <p:spTgt spid="199">
                                            <p:txEl>
                                              <p:pRg st="3" end="3"/>
                                            </p:txEl>
                                          </p:spTgt>
                                        </p:tgtEl>
                                        <p:attrNameLst>
                                          <p:attrName>ppt_x</p:attrName>
                                        </p:attrNameLst>
                                      </p:cBhvr>
                                      <p:tavLst>
                                        <p:tav tm="0">
                                          <p:val>
                                            <p:strVal val="#ppt_x"/>
                                          </p:val>
                                        </p:tav>
                                        <p:tav tm="100000">
                                          <p:val>
                                            <p:strVal val="#ppt_x"/>
                                          </p:val>
                                        </p:tav>
                                      </p:tavLst>
                                    </p:anim>
                                    <p:anim calcmode="lin" valueType="num">
                                      <p:cBhvr additive="repl">
                                        <p:cTn id="574" dur="500" fill="hold"/>
                                        <p:tgtEl>
                                          <p:spTgt spid="1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5" fill="hold">
                      <p:stCondLst>
                        <p:cond delay="indefinite"/>
                      </p:stCondLst>
                      <p:childTnLst>
                        <p:par>
                          <p:cTn id="576" fill="hold">
                            <p:stCondLst>
                              <p:cond delay="0"/>
                            </p:stCondLst>
                            <p:childTnLst>
                              <p:par>
                                <p:cTn id="577" nodeType="clickEffect" fill="hold" presetClass="entr" presetID="2" presetSubtype="4">
                                  <p:stCondLst>
                                    <p:cond delay="0"/>
                                  </p:stCondLst>
                                  <p:childTnLst>
                                    <p:set>
                                      <p:cBhvr>
                                        <p:cTn id="578" dur="1" fill="hold">
                                          <p:stCondLst>
                                            <p:cond delay="0"/>
                                          </p:stCondLst>
                                        </p:cTn>
                                        <p:tgtEl>
                                          <p:spTgt spid="199">
                                            <p:txEl>
                                              <p:pRg st="4" end="4"/>
                                            </p:txEl>
                                          </p:spTgt>
                                        </p:tgtEl>
                                        <p:attrNameLst>
                                          <p:attrName>style.visibility</p:attrName>
                                        </p:attrNameLst>
                                      </p:cBhvr>
                                      <p:to>
                                        <p:strVal val="visible"/>
                                      </p:to>
                                    </p:set>
                                    <p:anim calcmode="lin" valueType="num">
                                      <p:cBhvr additive="repl">
                                        <p:cTn id="579" dur="500" fill="hold"/>
                                        <p:tgtEl>
                                          <p:spTgt spid="199">
                                            <p:txEl>
                                              <p:pRg st="4" end="4"/>
                                            </p:txEl>
                                          </p:spTgt>
                                        </p:tgtEl>
                                        <p:attrNameLst>
                                          <p:attrName>ppt_x</p:attrName>
                                        </p:attrNameLst>
                                      </p:cBhvr>
                                      <p:tavLst>
                                        <p:tav tm="0">
                                          <p:val>
                                            <p:strVal val="#ppt_x"/>
                                          </p:val>
                                        </p:tav>
                                        <p:tav tm="100000">
                                          <p:val>
                                            <p:strVal val="#ppt_x"/>
                                          </p:val>
                                        </p:tav>
                                      </p:tavLst>
                                    </p:anim>
                                    <p:anim calcmode="lin" valueType="num">
                                      <p:cBhvr additive="repl">
                                        <p:cTn id="580" dur="500" fill="hold"/>
                                        <p:tgtEl>
                                          <p:spTgt spid="1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202" name="8 - TextBox"/>
          <p:cNvSpPr/>
          <p:nvPr/>
        </p:nvSpPr>
        <p:spPr>
          <a:xfrm>
            <a:off x="395640" y="906120"/>
            <a:ext cx="8280720" cy="363960"/>
          </a:xfrm>
          <a:prstGeom prst="rect">
            <a:avLst/>
          </a:prstGeom>
          <a:noFill/>
          <a:ln w="0">
            <a:noFill/>
          </a:ln>
        </p:spPr>
        <p:style>
          <a:lnRef idx="0"/>
          <a:fillRef idx="0"/>
          <a:effectRef idx="0"/>
          <a:fontRef idx="minor"/>
        </p:style>
        <p:txBody>
          <a:bodyPr lIns="90000" rIns="90000" tIns="45000" bIns="45000" anchor="t">
            <a:spAutoFit/>
          </a:bodyPr>
          <a:p>
            <a:pPr marL="268200" indent="-268200">
              <a:lnSpc>
                <a:spcPct val="100000"/>
              </a:lnSpc>
              <a:spcAft>
                <a:spcPts val="1001"/>
              </a:spcAft>
              <a:buSzPct val="100000"/>
              <a:buBlip>
                <a:blip r:embed="rId1"/>
              </a:buBlip>
            </a:pPr>
            <a:r>
              <a:rPr b="0" lang="el-GR" sz="1800" spc="-1" strike="noStrike">
                <a:solidFill>
                  <a:srgbClr val="000000"/>
                </a:solidFill>
                <a:latin typeface="Arial"/>
              </a:rPr>
              <a:t>Ηλεκτρονική ανάφλεξη χωρίς πλατίνες.</a:t>
            </a:r>
            <a:endParaRPr b="0" lang="en-US" sz="1800" spc="-1" strike="noStrike">
              <a:solidFill>
                <a:srgbClr val="000000"/>
              </a:solidFill>
              <a:latin typeface="Arial"/>
            </a:endParaRPr>
          </a:p>
        </p:txBody>
      </p:sp>
      <p:sp>
        <p:nvSpPr>
          <p:cNvPr id="203" name="3 - TextBox"/>
          <p:cNvSpPr/>
          <p:nvPr/>
        </p:nvSpPr>
        <p:spPr>
          <a:xfrm>
            <a:off x="611640" y="411480"/>
            <a:ext cx="71283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Βασικοί τύποι ηλεκτρονικών συστημάτων</a:t>
            </a:r>
            <a:r>
              <a:rPr b="0" lang="en-US" sz="2000" spc="-1" strike="noStrike">
                <a:solidFill>
                  <a:schemeClr val="accent1">
                    <a:lumMod val="75000"/>
                  </a:schemeClr>
                </a:solidFill>
                <a:latin typeface="Calibri"/>
              </a:rPr>
              <a:t> </a:t>
            </a:r>
            <a:r>
              <a:rPr b="0" lang="el-GR" sz="2000" spc="-1" strike="noStrike">
                <a:solidFill>
                  <a:schemeClr val="accent1">
                    <a:lumMod val="75000"/>
                  </a:schemeClr>
                </a:solidFill>
                <a:latin typeface="Calibri"/>
              </a:rPr>
              <a:t>ανάφλεξης </a:t>
            </a:r>
            <a:endParaRPr b="0" lang="en-US" sz="2000" spc="-1" strike="noStrike">
              <a:solidFill>
                <a:srgbClr val="000000"/>
              </a:solidFill>
              <a:latin typeface="Arial"/>
            </a:endParaRPr>
          </a:p>
        </p:txBody>
      </p:sp>
      <p:pic>
        <p:nvPicPr>
          <p:cNvPr id="204" name="Picture 2" descr=""/>
          <p:cNvPicPr/>
          <p:nvPr/>
        </p:nvPicPr>
        <p:blipFill>
          <a:blip r:embed="rId2"/>
          <a:stretch/>
        </p:blipFill>
        <p:spPr>
          <a:xfrm>
            <a:off x="5220000" y="1131480"/>
            <a:ext cx="2252160" cy="3363480"/>
          </a:xfrm>
          <a:prstGeom prst="rect">
            <a:avLst/>
          </a:prstGeom>
          <a:ln w="9525">
            <a:noFill/>
          </a:ln>
        </p:spPr>
      </p:pic>
      <p:pic>
        <p:nvPicPr>
          <p:cNvPr id="205" name="5 - Εικόνα" descr="aDA.jpg"/>
          <p:cNvPicPr/>
          <p:nvPr/>
        </p:nvPicPr>
        <p:blipFill>
          <a:blip r:embed="rId3"/>
          <a:stretch/>
        </p:blipFill>
        <p:spPr>
          <a:xfrm>
            <a:off x="1979640" y="1851840"/>
            <a:ext cx="2727720" cy="2131560"/>
          </a:xfrm>
          <a:prstGeom prst="rect">
            <a:avLst/>
          </a:prstGeom>
          <a:ln w="0">
            <a:noFill/>
          </a:ln>
        </p:spPr>
      </p:pic>
    </p:spTree>
  </p:cSld>
  <p:transition>
    <p:pull dir="rd"/>
  </p:transition>
  <p:timing>
    <p:tnLst>
      <p:par>
        <p:cTn id="581" dur="indefinite" restart="never" nodeType="tmRoot">
          <p:childTnLst>
            <p:seq>
              <p:cTn id="582" dur="indefinite" nodeType="mainSeq">
                <p:childTnLst>
                  <p:par>
                    <p:cTn id="583" fill="hold">
                      <p:stCondLst>
                        <p:cond delay="indefinite"/>
                      </p:stCondLst>
                      <p:childTnLst>
                        <p:par>
                          <p:cTn id="584" fill="hold">
                            <p:stCondLst>
                              <p:cond delay="0"/>
                            </p:stCondLst>
                            <p:childTnLst>
                              <p:par>
                                <p:cTn id="585" nodeType="clickEffect" fill="hold" presetClass="entr" presetID="3" presetSubtype="10">
                                  <p:stCondLst>
                                    <p:cond delay="0"/>
                                  </p:stCondLst>
                                  <p:childTnLst>
                                    <p:set>
                                      <p:cBhvr>
                                        <p:cTn id="586" dur="1" fill="hold">
                                          <p:stCondLst>
                                            <p:cond delay="0"/>
                                          </p:stCondLst>
                                        </p:cTn>
                                        <p:tgtEl>
                                          <p:spTgt spid="204"/>
                                        </p:tgtEl>
                                        <p:attrNameLst>
                                          <p:attrName>style.visibility</p:attrName>
                                        </p:attrNameLst>
                                      </p:cBhvr>
                                      <p:to>
                                        <p:strVal val="visible"/>
                                      </p:to>
                                    </p:set>
                                    <p:animEffect filter="blinds(horizontal)" transition="in">
                                      <p:cBhvr additive="repl">
                                        <p:cTn id="587" dur="500"/>
                                        <p:tgtEl>
                                          <p:spTgt spid="204"/>
                                        </p:tgtEl>
                                      </p:cBhvr>
                                    </p:animEffect>
                                  </p:childTnLst>
                                </p:cTn>
                              </p:par>
                            </p:childTnLst>
                          </p:cTn>
                        </p:par>
                        <p:par>
                          <p:cTn id="588" fill="hold">
                            <p:stCondLst>
                              <p:cond delay="500"/>
                            </p:stCondLst>
                            <p:childTnLst>
                              <p:par>
                                <p:cTn id="589" nodeType="afterEffect" fill="hold" presetClass="entr" presetID="4" presetSubtype="16">
                                  <p:stCondLst>
                                    <p:cond delay="1000"/>
                                  </p:stCondLst>
                                  <p:childTnLst>
                                    <p:set>
                                      <p:cBhvr>
                                        <p:cTn id="590" dur="1" fill="hold">
                                          <p:stCondLst>
                                            <p:cond delay="0"/>
                                          </p:stCondLst>
                                        </p:cTn>
                                        <p:tgtEl>
                                          <p:spTgt spid="205"/>
                                        </p:tgtEl>
                                        <p:attrNameLst>
                                          <p:attrName>style.visibility</p:attrName>
                                        </p:attrNameLst>
                                      </p:cBhvr>
                                      <p:to>
                                        <p:strVal val="visible"/>
                                      </p:to>
                                    </p:set>
                                    <p:animEffect filter="box(in)" transition="in">
                                      <p:cBhvr additive="repl">
                                        <p:cTn id="591" dur="5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94" name="8 - TextBox"/>
          <p:cNvSpPr/>
          <p:nvPr/>
        </p:nvSpPr>
        <p:spPr>
          <a:xfrm>
            <a:off x="395640" y="699480"/>
            <a:ext cx="8280720" cy="39254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001"/>
              </a:spcAft>
            </a:pPr>
            <a:r>
              <a:rPr b="0" lang="el-GR" sz="1800" spc="-1" strike="noStrike">
                <a:solidFill>
                  <a:srgbClr val="000000"/>
                </a:solidFill>
                <a:latin typeface="Arial"/>
              </a:rPr>
              <a:t>Ο σπινθήρας δημιουργείται στους αναφλεκτήρες, ή σπινθηριστές, ή μπουζί από υψηλή τάση που δημιουργεί το σύστημα ανάφλεξης, μέσω κατάλληλου εξοπλισμού. </a:t>
            </a:r>
            <a:endParaRPr b="0" lang="en-US" sz="1800" spc="-1" strike="noStrike">
              <a:solidFill>
                <a:srgbClr val="000000"/>
              </a:solidFill>
              <a:latin typeface="Arial"/>
            </a:endParaRPr>
          </a:p>
          <a:p>
            <a:pPr algn="ctr">
              <a:lnSpc>
                <a:spcPct val="100000"/>
              </a:lnSpc>
              <a:spcAft>
                <a:spcPts val="1001"/>
              </a:spcAft>
            </a:pPr>
            <a:r>
              <a:rPr b="0" lang="el-GR" sz="1800" spc="-1" strike="noStrike">
                <a:solidFill>
                  <a:srgbClr val="000000"/>
                </a:solidFill>
                <a:latin typeface="Arial"/>
              </a:rPr>
              <a:t>Τα συστήματα ανάφλεξης διακρίνονται σε:</a:t>
            </a:r>
            <a:endParaRPr b="0" lang="en-US" sz="1800" spc="-1" strike="noStrike">
              <a:solidFill>
                <a:srgbClr val="000000"/>
              </a:solidFill>
              <a:latin typeface="Arial"/>
            </a:endParaRPr>
          </a:p>
          <a:p>
            <a:pPr marL="268200" indent="-268200">
              <a:lnSpc>
                <a:spcPct val="100000"/>
              </a:lnSpc>
              <a:spcAft>
                <a:spcPts val="2401"/>
              </a:spcAft>
              <a:buClr>
                <a:srgbClr val="000000"/>
              </a:buClr>
              <a:buSzPct val="90000"/>
              <a:buFont typeface="Wingdings" charset="2"/>
              <a:buChar char=""/>
            </a:pPr>
            <a:r>
              <a:rPr b="0" lang="el-GR" sz="1800" spc="-1" strike="noStrike">
                <a:solidFill>
                  <a:srgbClr val="000000"/>
                </a:solidFill>
                <a:latin typeface="Arial"/>
              </a:rPr>
              <a:t>Μηχανικά συστήματα, και</a:t>
            </a:r>
            <a:endParaRPr b="0" lang="en-US" sz="1800" spc="-1" strike="noStrike">
              <a:solidFill>
                <a:srgbClr val="000000"/>
              </a:solidFill>
              <a:latin typeface="Arial"/>
            </a:endParaRPr>
          </a:p>
          <a:p>
            <a:pPr marL="268200" indent="-268200" algn="ctr">
              <a:lnSpc>
                <a:spcPct val="100000"/>
              </a:lnSpc>
              <a:spcAft>
                <a:spcPts val="1800"/>
              </a:spcAft>
              <a:tabLst>
                <a:tab algn="l" pos="0"/>
              </a:tabLst>
            </a:pPr>
            <a:r>
              <a:rPr b="0" i="1" lang="el-GR" sz="1800" spc="-1" strike="noStrike">
                <a:solidFill>
                  <a:schemeClr val="accent6">
                    <a:lumMod val="50000"/>
                  </a:schemeClr>
                </a:solidFill>
                <a:latin typeface="Arial"/>
              </a:rPr>
              <a:t>Το μηχανικού τύπου σύστημα ανάφλεξης διαθέτει επιπλατινωμένες επαφές, ενώ</a:t>
            </a:r>
            <a:endParaRPr b="0" lang="en-US" sz="1800" spc="-1" strike="noStrike">
              <a:solidFill>
                <a:srgbClr val="000000"/>
              </a:solidFill>
              <a:latin typeface="Arial"/>
            </a:endParaRPr>
          </a:p>
          <a:p>
            <a:pPr marL="268200" indent="-268200">
              <a:lnSpc>
                <a:spcPct val="100000"/>
              </a:lnSpc>
              <a:spcAft>
                <a:spcPts val="2401"/>
              </a:spcAft>
              <a:buClr>
                <a:srgbClr val="000000"/>
              </a:buClr>
              <a:buSzPct val="90000"/>
              <a:buFont typeface="Wingdings" charset="2"/>
              <a:buChar char=""/>
              <a:tabLst>
                <a:tab algn="l" pos="0"/>
              </a:tabLst>
            </a:pPr>
            <a:r>
              <a:rPr b="0" lang="el-GR" sz="1800" spc="-1" strike="noStrike">
                <a:solidFill>
                  <a:srgbClr val="000000"/>
                </a:solidFill>
                <a:latin typeface="Arial"/>
              </a:rPr>
              <a:t>Ηλεκτρονικά συστήματα, ανάλογα με τον τύπο του διανομέα:</a:t>
            </a:r>
            <a:endParaRPr b="0" lang="en-US" sz="1800" spc="-1" strike="noStrike">
              <a:solidFill>
                <a:srgbClr val="000000"/>
              </a:solidFill>
              <a:latin typeface="Arial"/>
            </a:endParaRPr>
          </a:p>
          <a:p>
            <a:pPr algn="ctr">
              <a:lnSpc>
                <a:spcPct val="100000"/>
              </a:lnSpc>
              <a:spcAft>
                <a:spcPts val="1001"/>
              </a:spcAft>
              <a:tabLst>
                <a:tab algn="l" pos="0"/>
              </a:tabLst>
            </a:pPr>
            <a:r>
              <a:rPr b="0" i="1" lang="el-GR" sz="1800" spc="-1" strike="noStrike">
                <a:solidFill>
                  <a:schemeClr val="accent6">
                    <a:lumMod val="50000"/>
                  </a:schemeClr>
                </a:solidFill>
                <a:latin typeface="Arial"/>
              </a:rPr>
              <a:t>Το αντίστοιχο ηλεκτρονικού τύπου σύστημα διαθέτει γεννήτρια παλμών επαγωγικού τύπου ή βασίζεται στο φαινόμενο Hall. Μάλιστα, τα συστήματα τελευταίας γενιάς επιτυγχάνουν την ανάφλεξη χωρίς τη χρήση διανομέα.</a:t>
            </a:r>
            <a:endParaRPr b="0" lang="en-US" sz="1800" spc="-1" strike="noStrike">
              <a:solidFill>
                <a:srgbClr val="000000"/>
              </a:solidFill>
              <a:latin typeface="Arial"/>
            </a:endParaRPr>
          </a:p>
        </p:txBody>
      </p:sp>
    </p:spTree>
  </p:cSld>
  <p:transition>
    <p:pull dir="rd"/>
  </p:transition>
  <p:timing>
    <p:tnLst>
      <p:par>
        <p:cTn id="28" dur="indefinite" restart="never" nodeType="tmRoot">
          <p:childTnLst>
            <p:seq>
              <p:cTn id="29" dur="indefinite" nodeType="mainSeq">
                <p:childTnLst>
                  <p:par>
                    <p:cTn id="30" fill="hold">
                      <p:stCondLst>
                        <p:cond delay="indefinite"/>
                      </p:stCondLst>
                      <p:childTnLst>
                        <p:par>
                          <p:cTn id="31" fill="hold">
                            <p:stCondLst>
                              <p:cond delay="0"/>
                            </p:stCondLst>
                            <p:childTnLst>
                              <p:par>
                                <p:cTn id="32" nodeType="clickEffect" fill="hold" presetClass="entr" presetID="2" presetSubtype="4">
                                  <p:stCondLst>
                                    <p:cond delay="0"/>
                                  </p:stCondLst>
                                  <p:childTnLst>
                                    <p:set>
                                      <p:cBhvr>
                                        <p:cTn id="33" dur="1" fill="hold">
                                          <p:stCondLst>
                                            <p:cond delay="0"/>
                                          </p:stCondLst>
                                        </p:cTn>
                                        <p:tgtEl>
                                          <p:spTgt spid="94">
                                            <p:txEl>
                                              <p:pRg st="1" end="1"/>
                                            </p:txEl>
                                          </p:spTgt>
                                        </p:tgtEl>
                                        <p:attrNameLst>
                                          <p:attrName>style.visibility</p:attrName>
                                        </p:attrNameLst>
                                      </p:cBhvr>
                                      <p:to>
                                        <p:strVal val="visible"/>
                                      </p:to>
                                    </p:set>
                                    <p:anim calcmode="lin" valueType="num">
                                      <p:cBhvr additive="repl">
                                        <p:cTn id="34" dur="500" fill="hold"/>
                                        <p:tgtEl>
                                          <p:spTgt spid="94">
                                            <p:txEl>
                                              <p:pRg st="1" end="1"/>
                                            </p:txEl>
                                          </p:spTgt>
                                        </p:tgtEl>
                                        <p:attrNameLst>
                                          <p:attrName>ppt_x</p:attrName>
                                        </p:attrNameLst>
                                      </p:cBhvr>
                                      <p:tavLst>
                                        <p:tav tm="0">
                                          <p:val>
                                            <p:strVal val="#ppt_x"/>
                                          </p:val>
                                        </p:tav>
                                        <p:tav tm="100000">
                                          <p:val>
                                            <p:strVal val="#ppt_x"/>
                                          </p:val>
                                        </p:tav>
                                      </p:tavLst>
                                    </p:anim>
                                    <p:anim calcmode="lin" valueType="num">
                                      <p:cBhvr additive="repl">
                                        <p:cTn id="35" dur="500" fill="hold"/>
                                        <p:tgtEl>
                                          <p:spTgt spid="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nodeType="clickEffect" fill="hold" presetClass="entr" presetID="2" presetSubtype="4">
                                  <p:stCondLst>
                                    <p:cond delay="0"/>
                                  </p:stCondLst>
                                  <p:childTnLst>
                                    <p:set>
                                      <p:cBhvr>
                                        <p:cTn id="39" dur="1" fill="hold">
                                          <p:stCondLst>
                                            <p:cond delay="0"/>
                                          </p:stCondLst>
                                        </p:cTn>
                                        <p:tgtEl>
                                          <p:spTgt spid="94">
                                            <p:txEl>
                                              <p:pRg st="2" end="2"/>
                                            </p:txEl>
                                          </p:spTgt>
                                        </p:tgtEl>
                                        <p:attrNameLst>
                                          <p:attrName>style.visibility</p:attrName>
                                        </p:attrNameLst>
                                      </p:cBhvr>
                                      <p:to>
                                        <p:strVal val="visible"/>
                                      </p:to>
                                    </p:set>
                                    <p:anim calcmode="lin" valueType="num">
                                      <p:cBhvr additive="repl">
                                        <p:cTn id="40" dur="500" fill="hold"/>
                                        <p:tgtEl>
                                          <p:spTgt spid="94">
                                            <p:txEl>
                                              <p:pRg st="2" end="2"/>
                                            </p:txEl>
                                          </p:spTgt>
                                        </p:tgtEl>
                                        <p:attrNameLst>
                                          <p:attrName>ppt_x</p:attrName>
                                        </p:attrNameLst>
                                      </p:cBhvr>
                                      <p:tavLst>
                                        <p:tav tm="0">
                                          <p:val>
                                            <p:strVal val="#ppt_x"/>
                                          </p:val>
                                        </p:tav>
                                        <p:tav tm="100000">
                                          <p:val>
                                            <p:strVal val="#ppt_x"/>
                                          </p:val>
                                        </p:tav>
                                      </p:tavLst>
                                    </p:anim>
                                    <p:anim calcmode="lin" valueType="num">
                                      <p:cBhvr additive="repl">
                                        <p:cTn id="41" dur="500" fill="hold"/>
                                        <p:tgtEl>
                                          <p:spTgt spid="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nodeType="clickEffect" fill="hold" presetClass="entr" presetID="2" presetSubtype="4">
                                  <p:stCondLst>
                                    <p:cond delay="0"/>
                                  </p:stCondLst>
                                  <p:childTnLst>
                                    <p:set>
                                      <p:cBhvr>
                                        <p:cTn id="45" dur="1" fill="hold">
                                          <p:stCondLst>
                                            <p:cond delay="0"/>
                                          </p:stCondLst>
                                        </p:cTn>
                                        <p:tgtEl>
                                          <p:spTgt spid="94">
                                            <p:txEl>
                                              <p:pRg st="4" end="4"/>
                                            </p:txEl>
                                          </p:spTgt>
                                        </p:tgtEl>
                                        <p:attrNameLst>
                                          <p:attrName>style.visibility</p:attrName>
                                        </p:attrNameLst>
                                      </p:cBhvr>
                                      <p:to>
                                        <p:strVal val="visible"/>
                                      </p:to>
                                    </p:set>
                                    <p:anim calcmode="lin" valueType="num">
                                      <p:cBhvr additive="repl">
                                        <p:cTn id="46" dur="500" fill="hold"/>
                                        <p:tgtEl>
                                          <p:spTgt spid="94">
                                            <p:txEl>
                                              <p:pRg st="4" end="4"/>
                                            </p:txEl>
                                          </p:spTgt>
                                        </p:tgtEl>
                                        <p:attrNameLst>
                                          <p:attrName>ppt_x</p:attrName>
                                        </p:attrNameLst>
                                      </p:cBhvr>
                                      <p:tavLst>
                                        <p:tav tm="0">
                                          <p:val>
                                            <p:strVal val="#ppt_x"/>
                                          </p:val>
                                        </p:tav>
                                        <p:tav tm="100000">
                                          <p:val>
                                            <p:strVal val="#ppt_x"/>
                                          </p:val>
                                        </p:tav>
                                      </p:tavLst>
                                    </p:anim>
                                    <p:anim calcmode="lin" valueType="num">
                                      <p:cBhvr additive="repl">
                                        <p:cTn id="47" dur="500" fill="hold"/>
                                        <p:tgtEl>
                                          <p:spTgt spid="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nodeType="clickEffect" fill="hold" presetClass="entr" presetID="29">
                                  <p:stCondLst>
                                    <p:cond delay="0"/>
                                  </p:stCondLst>
                                  <p:childTnLst>
                                    <p:set>
                                      <p:cBhvr>
                                        <p:cTn id="51" dur="1" fill="hold">
                                          <p:stCondLst>
                                            <p:cond delay="0"/>
                                          </p:stCondLst>
                                        </p:cTn>
                                        <p:tgtEl>
                                          <p:spTgt spid="94">
                                            <p:txEl>
                                              <p:pRg st="3" end="3"/>
                                            </p:txEl>
                                          </p:spTgt>
                                        </p:tgtEl>
                                        <p:attrNameLst>
                                          <p:attrName>style.visibility</p:attrName>
                                        </p:attrNameLst>
                                      </p:cBhvr>
                                      <p:to>
                                        <p:strVal val="visible"/>
                                      </p:to>
                                    </p:set>
                                    <p:anim calcmode="lin" valueType="num">
                                      <p:cBhvr additive="repl">
                                        <p:cTn id="52" dur="500" fill="hold"/>
                                        <p:tgtEl>
                                          <p:spTgt spid="94">
                                            <p:txEl>
                                              <p:pRg st="3" end="3"/>
                                            </p:txEl>
                                          </p:spTgt>
                                        </p:tgtEl>
                                        <p:attrNameLst>
                                          <p:attrName>ppt_x</p:attrName>
                                        </p:attrNameLst>
                                      </p:cBhvr>
                                      <p:tavLst>
                                        <p:tav tm="0">
                                          <p:val>
                                            <p:strVal val="#ppt_x-.2"/>
                                          </p:val>
                                        </p:tav>
                                        <p:tav tm="100000">
                                          <p:val>
                                            <p:strVal val="#ppt_x"/>
                                          </p:val>
                                        </p:tav>
                                      </p:tavLst>
                                    </p:anim>
                                    <p:anim calcmode="lin" valueType="num">
                                      <p:cBhvr additive="repl">
                                        <p:cTn id="53" dur="500" fill="hold"/>
                                        <p:tgtEl>
                                          <p:spTgt spid="94">
                                            <p:txEl>
                                              <p:pRg st="3" end="3"/>
                                            </p:txEl>
                                          </p:spTgt>
                                        </p:tgtEl>
                                        <p:attrNameLst>
                                          <p:attrName>ppt_y</p:attrName>
                                        </p:attrNameLst>
                                      </p:cBhvr>
                                      <p:tavLst>
                                        <p:tav tm="0">
                                          <p:val>
                                            <p:strVal val="#ppt_y"/>
                                          </p:val>
                                        </p:tav>
                                        <p:tav tm="100000">
                                          <p:val>
                                            <p:strVal val="#ppt_y"/>
                                          </p:val>
                                        </p:tav>
                                      </p:tavLst>
                                    </p:anim>
                                    <p:animEffect filter="wipe(right)" transition="in">
                                      <p:cBhvr additive="repl">
                                        <p:cTn id="54" dur="500"/>
                                        <p:tgtEl>
                                          <p:spTgt spid="94">
                                            <p:txEl>
                                              <p:pRg st="3" end="3"/>
                                            </p:txEl>
                                          </p:spTgt>
                                        </p:tgtEl>
                                      </p:cBhvr>
                                    </p:animEffect>
                                  </p:childTnLst>
                                </p:cTn>
                              </p:par>
                            </p:childTnLst>
                          </p:cTn>
                        </p:par>
                      </p:childTnLst>
                    </p:cTn>
                  </p:par>
                  <p:par>
                    <p:cTn id="55" fill="hold">
                      <p:stCondLst>
                        <p:cond delay="indefinite"/>
                      </p:stCondLst>
                      <p:childTnLst>
                        <p:par>
                          <p:cTn id="56" fill="hold">
                            <p:stCondLst>
                              <p:cond delay="0"/>
                            </p:stCondLst>
                            <p:childTnLst>
                              <p:par>
                                <p:cTn id="57" nodeType="clickEffect" fill="hold" presetClass="entr" presetID="29">
                                  <p:stCondLst>
                                    <p:cond delay="0"/>
                                  </p:stCondLst>
                                  <p:childTnLst>
                                    <p:set>
                                      <p:cBhvr>
                                        <p:cTn id="58" dur="1" fill="hold">
                                          <p:stCondLst>
                                            <p:cond delay="0"/>
                                          </p:stCondLst>
                                        </p:cTn>
                                        <p:tgtEl>
                                          <p:spTgt spid="94">
                                            <p:txEl>
                                              <p:pRg st="5" end="5"/>
                                            </p:txEl>
                                          </p:spTgt>
                                        </p:tgtEl>
                                        <p:attrNameLst>
                                          <p:attrName>style.visibility</p:attrName>
                                        </p:attrNameLst>
                                      </p:cBhvr>
                                      <p:to>
                                        <p:strVal val="visible"/>
                                      </p:to>
                                    </p:set>
                                    <p:anim calcmode="lin" valueType="num">
                                      <p:cBhvr additive="repl">
                                        <p:cTn id="59" dur="500" fill="hold"/>
                                        <p:tgtEl>
                                          <p:spTgt spid="94">
                                            <p:txEl>
                                              <p:pRg st="5" end="5"/>
                                            </p:txEl>
                                          </p:spTgt>
                                        </p:tgtEl>
                                        <p:attrNameLst>
                                          <p:attrName>ppt_x</p:attrName>
                                        </p:attrNameLst>
                                      </p:cBhvr>
                                      <p:tavLst>
                                        <p:tav tm="0">
                                          <p:val>
                                            <p:strVal val="#ppt_x-.2"/>
                                          </p:val>
                                        </p:tav>
                                        <p:tav tm="100000">
                                          <p:val>
                                            <p:strVal val="#ppt_x"/>
                                          </p:val>
                                        </p:tav>
                                      </p:tavLst>
                                    </p:anim>
                                    <p:anim calcmode="lin" valueType="num">
                                      <p:cBhvr additive="repl">
                                        <p:cTn id="60" dur="500" fill="hold"/>
                                        <p:tgtEl>
                                          <p:spTgt spid="94">
                                            <p:txEl>
                                              <p:pRg st="5" end="5"/>
                                            </p:txEl>
                                          </p:spTgt>
                                        </p:tgtEl>
                                        <p:attrNameLst>
                                          <p:attrName>ppt_y</p:attrName>
                                        </p:attrNameLst>
                                      </p:cBhvr>
                                      <p:tavLst>
                                        <p:tav tm="0">
                                          <p:val>
                                            <p:strVal val="#ppt_y"/>
                                          </p:val>
                                        </p:tav>
                                        <p:tav tm="100000">
                                          <p:val>
                                            <p:strVal val="#ppt_y"/>
                                          </p:val>
                                        </p:tav>
                                      </p:tavLst>
                                    </p:anim>
                                    <p:animEffect filter="wipe(right)" transition="in">
                                      <p:cBhvr additive="repl">
                                        <p:cTn id="61" dur="500"/>
                                        <p:tgtEl>
                                          <p:spTgt spid="94">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207" name="8 - TextBox"/>
          <p:cNvSpPr/>
          <p:nvPr/>
        </p:nvSpPr>
        <p:spPr>
          <a:xfrm>
            <a:off x="395640" y="906120"/>
            <a:ext cx="8280720" cy="2365560"/>
          </a:xfrm>
          <a:prstGeom prst="rect">
            <a:avLst/>
          </a:prstGeom>
          <a:noFill/>
          <a:ln w="0">
            <a:noFill/>
          </a:ln>
        </p:spPr>
        <p:style>
          <a:lnRef idx="0"/>
          <a:fillRef idx="0"/>
          <a:effectRef idx="0"/>
          <a:fontRef idx="minor"/>
        </p:style>
        <p:txBody>
          <a:bodyPr lIns="90000" rIns="90000" tIns="45000" bIns="45000" anchor="t">
            <a:spAutoFit/>
          </a:bodyPr>
          <a:p>
            <a:pPr marL="268200" indent="-268200">
              <a:lnSpc>
                <a:spcPct val="100000"/>
              </a:lnSpc>
              <a:spcAft>
                <a:spcPts val="1001"/>
              </a:spcAft>
              <a:buSzPct val="100000"/>
              <a:buBlip>
                <a:blip r:embed="rId1"/>
              </a:buBlip>
            </a:pPr>
            <a:r>
              <a:rPr b="0" lang="el-GR" sz="1800" spc="-1" strike="noStrike">
                <a:solidFill>
                  <a:srgbClr val="000000"/>
                </a:solidFill>
                <a:latin typeface="Arial"/>
              </a:rPr>
              <a:t>Ηλεκτρονική ανάφλεξη με κεντρική μονάδα ελέγχου.</a:t>
            </a:r>
            <a:endParaRPr b="0" lang="en-US" sz="1800" spc="-1" strike="noStrike">
              <a:solidFill>
                <a:srgbClr val="000000"/>
              </a:solidFill>
              <a:latin typeface="Arial"/>
            </a:endParaRPr>
          </a:p>
          <a:p>
            <a:pPr algn="just">
              <a:lnSpc>
                <a:spcPct val="100000"/>
              </a:lnSpc>
              <a:spcAft>
                <a:spcPts val="1800"/>
              </a:spcAft>
              <a:tabLst>
                <a:tab algn="l" pos="268200"/>
              </a:tabLst>
            </a:pPr>
            <a:r>
              <a:rPr b="0" lang="el-GR" sz="1800" spc="-1" strike="noStrike">
                <a:solidFill>
                  <a:srgbClr val="000000"/>
                </a:solidFill>
                <a:latin typeface="Arial"/>
              </a:rPr>
              <a:t>Στις προηγούμενες ηλεκτρονικές αναφλέξεις, χρησιμοποιείται μηχανικού τύπου διανομέας με μηχανισμούς προπορείας στροφών και φορτίου. </a:t>
            </a:r>
            <a:endParaRPr b="0" lang="en-US" sz="1800" spc="-1" strike="noStrike">
              <a:solidFill>
                <a:srgbClr val="000000"/>
              </a:solidFill>
              <a:latin typeface="Arial"/>
            </a:endParaRPr>
          </a:p>
          <a:p>
            <a:pPr algn="ctr">
              <a:lnSpc>
                <a:spcPct val="100000"/>
              </a:lnSpc>
              <a:spcAft>
                <a:spcPts val="1001"/>
              </a:spcAft>
              <a:tabLst>
                <a:tab algn="l" pos="268200"/>
              </a:tabLst>
            </a:pPr>
            <a:r>
              <a:rPr b="0" lang="el-GR" sz="1800" spc="-1" strike="noStrike">
                <a:solidFill>
                  <a:srgbClr val="000000"/>
                </a:solidFill>
                <a:latin typeface="Arial"/>
              </a:rPr>
              <a:t>Ωστόσο, οι μηχανικού τύπου μηχανισμοί προπορείας έχουν περιορισμένες δυνατότητες ρύθμισης της προπορείας και, επομένως, δεν μπορούν να καλύψουν όλες τις περιπτώσεις λειτουργίας του κινητήρα, ώστε η ανάφλεξη να γίνεται, πάντοτε, την καταλληλότερη χρονική στιγμή. </a:t>
            </a:r>
            <a:endParaRPr b="0" lang="en-US" sz="1800" spc="-1" strike="noStrike">
              <a:solidFill>
                <a:srgbClr val="000000"/>
              </a:solidFill>
              <a:latin typeface="Arial"/>
            </a:endParaRPr>
          </a:p>
        </p:txBody>
      </p:sp>
      <p:sp>
        <p:nvSpPr>
          <p:cNvPr id="208" name="3 - TextBox"/>
          <p:cNvSpPr/>
          <p:nvPr/>
        </p:nvSpPr>
        <p:spPr>
          <a:xfrm>
            <a:off x="611640" y="411480"/>
            <a:ext cx="71283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Βασικοί τύποι ηλεκτρονικών συστημάτων</a:t>
            </a:r>
            <a:r>
              <a:rPr b="0" lang="en-US" sz="2000" spc="-1" strike="noStrike">
                <a:solidFill>
                  <a:schemeClr val="accent1">
                    <a:lumMod val="75000"/>
                  </a:schemeClr>
                </a:solidFill>
                <a:latin typeface="Calibri"/>
              </a:rPr>
              <a:t> </a:t>
            </a:r>
            <a:r>
              <a:rPr b="0" lang="el-GR" sz="2000" spc="-1" strike="noStrike">
                <a:solidFill>
                  <a:schemeClr val="accent1">
                    <a:lumMod val="75000"/>
                  </a:schemeClr>
                </a:solidFill>
                <a:latin typeface="Calibri"/>
              </a:rPr>
              <a:t>ανάφλεξης </a:t>
            </a:r>
            <a:endParaRPr b="0" lang="en-US" sz="2000" spc="-1" strike="noStrike">
              <a:solidFill>
                <a:srgbClr val="000000"/>
              </a:solidFill>
              <a:latin typeface="Arial"/>
            </a:endParaRPr>
          </a:p>
        </p:txBody>
      </p:sp>
    </p:spTree>
  </p:cSld>
  <p:transition>
    <p:pull dir="rd"/>
  </p:transition>
  <p:timing>
    <p:tnLst>
      <p:par>
        <p:cTn id="592" dur="indefinite" restart="never" nodeType="tmRoot">
          <p:childTnLst>
            <p:seq>
              <p:cTn id="593" dur="indefinite" nodeType="mainSeq">
                <p:childTnLst>
                  <p:par>
                    <p:cTn id="594" fill="hold">
                      <p:stCondLst>
                        <p:cond delay="indefinite"/>
                      </p:stCondLst>
                      <p:childTnLst>
                        <p:par>
                          <p:cTn id="595" fill="hold">
                            <p:stCondLst>
                              <p:cond delay="0"/>
                            </p:stCondLst>
                            <p:childTnLst>
                              <p:par>
                                <p:cTn id="596" nodeType="clickEffect" fill="hold" presetClass="entr" presetID="2" presetSubtype="4">
                                  <p:stCondLst>
                                    <p:cond delay="0"/>
                                  </p:stCondLst>
                                  <p:childTnLst>
                                    <p:set>
                                      <p:cBhvr>
                                        <p:cTn id="597" dur="1" fill="hold">
                                          <p:stCondLst>
                                            <p:cond delay="0"/>
                                          </p:stCondLst>
                                        </p:cTn>
                                        <p:tgtEl>
                                          <p:spTgt spid="207">
                                            <p:txEl>
                                              <p:pRg st="2" end="2"/>
                                            </p:txEl>
                                          </p:spTgt>
                                        </p:tgtEl>
                                        <p:attrNameLst>
                                          <p:attrName>style.visibility</p:attrName>
                                        </p:attrNameLst>
                                      </p:cBhvr>
                                      <p:to>
                                        <p:strVal val="visible"/>
                                      </p:to>
                                    </p:set>
                                    <p:anim calcmode="lin" valueType="num">
                                      <p:cBhvr additive="repl">
                                        <p:cTn id="598" dur="500" fill="hold"/>
                                        <p:tgtEl>
                                          <p:spTgt spid="207">
                                            <p:txEl>
                                              <p:pRg st="2" end="2"/>
                                            </p:txEl>
                                          </p:spTgt>
                                        </p:tgtEl>
                                        <p:attrNameLst>
                                          <p:attrName>ppt_x</p:attrName>
                                        </p:attrNameLst>
                                      </p:cBhvr>
                                      <p:tavLst>
                                        <p:tav tm="0">
                                          <p:val>
                                            <p:strVal val="#ppt_x"/>
                                          </p:val>
                                        </p:tav>
                                        <p:tav tm="100000">
                                          <p:val>
                                            <p:strVal val="#ppt_x"/>
                                          </p:val>
                                        </p:tav>
                                      </p:tavLst>
                                    </p:anim>
                                    <p:anim calcmode="lin" valueType="num">
                                      <p:cBhvr additive="repl">
                                        <p:cTn id="599" dur="500" fill="hold"/>
                                        <p:tgtEl>
                                          <p:spTgt spid="2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210" name="8 - TextBox"/>
          <p:cNvSpPr/>
          <p:nvPr/>
        </p:nvSpPr>
        <p:spPr>
          <a:xfrm>
            <a:off x="395640" y="906120"/>
            <a:ext cx="8424720" cy="2639880"/>
          </a:xfrm>
          <a:prstGeom prst="rect">
            <a:avLst/>
          </a:prstGeom>
          <a:noFill/>
          <a:ln w="0">
            <a:noFill/>
          </a:ln>
        </p:spPr>
        <p:style>
          <a:lnRef idx="0"/>
          <a:fillRef idx="0"/>
          <a:effectRef idx="0"/>
          <a:fontRef idx="minor"/>
        </p:style>
        <p:txBody>
          <a:bodyPr lIns="90000" rIns="90000" tIns="45000" bIns="45000" anchor="t">
            <a:spAutoFit/>
          </a:bodyPr>
          <a:p>
            <a:pPr marL="268200" indent="-268200">
              <a:lnSpc>
                <a:spcPct val="100000"/>
              </a:lnSpc>
              <a:spcAft>
                <a:spcPts val="1001"/>
              </a:spcAft>
              <a:buSzPct val="100000"/>
              <a:buBlip>
                <a:blip r:embed="rId1"/>
              </a:buBlip>
            </a:pPr>
            <a:r>
              <a:rPr b="0" lang="el-GR" sz="1800" spc="-1" strike="noStrike">
                <a:solidFill>
                  <a:srgbClr val="000000"/>
                </a:solidFill>
                <a:latin typeface="Arial"/>
              </a:rPr>
              <a:t>Ηλεκτρονική ανάφλεξη με κεντρική μονάδα ελέγχου.</a:t>
            </a:r>
            <a:endParaRPr b="0" lang="en-US" sz="1800" spc="-1" strike="noStrike">
              <a:solidFill>
                <a:srgbClr val="000000"/>
              </a:solidFill>
              <a:latin typeface="Arial"/>
            </a:endParaRPr>
          </a:p>
          <a:p>
            <a:pPr algn="just">
              <a:lnSpc>
                <a:spcPct val="100000"/>
              </a:lnSpc>
              <a:spcAft>
                <a:spcPts val="1800"/>
              </a:spcAft>
              <a:tabLst>
                <a:tab algn="l" pos="268200"/>
              </a:tabLst>
            </a:pPr>
            <a:r>
              <a:rPr b="0" lang="el-GR" sz="1800" spc="-1" strike="noStrike">
                <a:solidFill>
                  <a:srgbClr val="000000"/>
                </a:solidFill>
                <a:latin typeface="Arial"/>
              </a:rPr>
              <a:t>Στην ηλεκτρονική, όμως, ανάφλεξη με κεντρική μονάδα ελέγχου δεν υπάρχουν μηχανικοί μηχανισμοί ρύθμισης της προπορείας σπινθηροδότησης στο διανομέα. </a:t>
            </a:r>
            <a:endParaRPr b="0" lang="en-US" sz="1800" spc="-1" strike="noStrike">
              <a:solidFill>
                <a:srgbClr val="000000"/>
              </a:solidFill>
              <a:latin typeface="Arial"/>
            </a:endParaRPr>
          </a:p>
          <a:p>
            <a:pPr algn="ctr">
              <a:lnSpc>
                <a:spcPct val="100000"/>
              </a:lnSpc>
              <a:spcAft>
                <a:spcPts val="1001"/>
              </a:spcAft>
              <a:tabLst>
                <a:tab algn="l" pos="268200"/>
              </a:tabLst>
            </a:pPr>
            <a:r>
              <a:rPr b="0" lang="el-GR" sz="1800" spc="-1" strike="noStrike">
                <a:solidFill>
                  <a:srgbClr val="000000"/>
                </a:solidFill>
                <a:latin typeface="Arial"/>
              </a:rPr>
              <a:t>Αντί γι' αυτούς, χρησιμοποιείται, αφενός ένα παλμικό σήμα -</a:t>
            </a:r>
            <a:r>
              <a:rPr b="0" i="1" lang="el-GR" sz="1800" spc="-1" strike="noStrike">
                <a:solidFill>
                  <a:srgbClr val="000000"/>
                </a:solidFill>
                <a:latin typeface="Arial"/>
              </a:rPr>
              <a:t>που προέρχεται από ειδική γεννήτρια</a:t>
            </a:r>
            <a:r>
              <a:rPr b="0" lang="el-GR" sz="1800" spc="-1" strike="noStrike">
                <a:solidFill>
                  <a:srgbClr val="000000"/>
                </a:solidFill>
                <a:latin typeface="Arial"/>
              </a:rPr>
              <a:t>-, το οποίο εξασφαλίζει τη ρύθμιση της προπορείας σε σχέση με τις στροφές του κινητήρα, και αφετέρου ένα αναλογικό σήμα -</a:t>
            </a:r>
            <a:r>
              <a:rPr b="0" i="1" lang="el-GR" sz="1800" spc="-1" strike="noStrike">
                <a:solidFill>
                  <a:srgbClr val="000000"/>
                </a:solidFill>
                <a:latin typeface="Arial"/>
              </a:rPr>
              <a:t>που προέρχεται από ειδικό αισθητήρα της υποπίεσης του κινητήρα</a:t>
            </a:r>
            <a:r>
              <a:rPr b="0" lang="el-GR" sz="1800" spc="-1" strike="noStrike">
                <a:solidFill>
                  <a:srgbClr val="000000"/>
                </a:solidFill>
                <a:latin typeface="Arial"/>
              </a:rPr>
              <a:t>-, το οποίο εξασφαλίζει τη ρύθμιση της προπορείας, σε σχέση με το φορτίο του κινητήρα.</a:t>
            </a:r>
            <a:endParaRPr b="0" lang="en-US" sz="1800" spc="-1" strike="noStrike">
              <a:solidFill>
                <a:srgbClr val="000000"/>
              </a:solidFill>
              <a:latin typeface="Arial"/>
            </a:endParaRPr>
          </a:p>
        </p:txBody>
      </p:sp>
      <p:sp>
        <p:nvSpPr>
          <p:cNvPr id="211" name="3 - TextBox"/>
          <p:cNvSpPr/>
          <p:nvPr/>
        </p:nvSpPr>
        <p:spPr>
          <a:xfrm>
            <a:off x="611640" y="411480"/>
            <a:ext cx="71283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Βασικοί τύποι ηλεκτρονικών συστημάτων</a:t>
            </a:r>
            <a:r>
              <a:rPr b="0" lang="en-US" sz="2000" spc="-1" strike="noStrike">
                <a:solidFill>
                  <a:schemeClr val="accent1">
                    <a:lumMod val="75000"/>
                  </a:schemeClr>
                </a:solidFill>
                <a:latin typeface="Calibri"/>
              </a:rPr>
              <a:t> </a:t>
            </a:r>
            <a:r>
              <a:rPr b="0" lang="el-GR" sz="2000" spc="-1" strike="noStrike">
                <a:solidFill>
                  <a:schemeClr val="accent1">
                    <a:lumMod val="75000"/>
                  </a:schemeClr>
                </a:solidFill>
                <a:latin typeface="Calibri"/>
              </a:rPr>
              <a:t>ανάφλεξης </a:t>
            </a:r>
            <a:endParaRPr b="0" lang="en-US" sz="2000" spc="-1" strike="noStrike">
              <a:solidFill>
                <a:srgbClr val="000000"/>
              </a:solidFill>
              <a:latin typeface="Arial"/>
            </a:endParaRPr>
          </a:p>
        </p:txBody>
      </p:sp>
    </p:spTree>
  </p:cSld>
  <p:transition>
    <p:pull dir="rd"/>
  </p:transition>
  <p:timing>
    <p:tnLst>
      <p:par>
        <p:cTn id="600" dur="indefinite" restart="never" nodeType="tmRoot">
          <p:childTnLst>
            <p:seq>
              <p:cTn id="601" dur="indefinite" nodeType="mainSeq">
                <p:childTnLst>
                  <p:par>
                    <p:cTn id="602" fill="hold">
                      <p:stCondLst>
                        <p:cond delay="indefinite"/>
                      </p:stCondLst>
                      <p:childTnLst>
                        <p:par>
                          <p:cTn id="603" fill="hold">
                            <p:stCondLst>
                              <p:cond delay="0"/>
                            </p:stCondLst>
                            <p:childTnLst>
                              <p:par>
                                <p:cTn id="604" nodeType="clickEffect" fill="hold" presetClass="entr" presetID="2" presetSubtype="4">
                                  <p:stCondLst>
                                    <p:cond delay="0"/>
                                  </p:stCondLst>
                                  <p:childTnLst>
                                    <p:set>
                                      <p:cBhvr>
                                        <p:cTn id="605" dur="1" fill="hold">
                                          <p:stCondLst>
                                            <p:cond delay="0"/>
                                          </p:stCondLst>
                                        </p:cTn>
                                        <p:tgtEl>
                                          <p:spTgt spid="210">
                                            <p:txEl>
                                              <p:pRg st="2" end="2"/>
                                            </p:txEl>
                                          </p:spTgt>
                                        </p:tgtEl>
                                        <p:attrNameLst>
                                          <p:attrName>style.visibility</p:attrName>
                                        </p:attrNameLst>
                                      </p:cBhvr>
                                      <p:to>
                                        <p:strVal val="visible"/>
                                      </p:to>
                                    </p:set>
                                    <p:anim calcmode="lin" valueType="num">
                                      <p:cBhvr additive="repl">
                                        <p:cTn id="606" dur="500" fill="hold"/>
                                        <p:tgtEl>
                                          <p:spTgt spid="210">
                                            <p:txEl>
                                              <p:pRg st="2" end="2"/>
                                            </p:txEl>
                                          </p:spTgt>
                                        </p:tgtEl>
                                        <p:attrNameLst>
                                          <p:attrName>ppt_x</p:attrName>
                                        </p:attrNameLst>
                                      </p:cBhvr>
                                      <p:tavLst>
                                        <p:tav tm="0">
                                          <p:val>
                                            <p:strVal val="#ppt_x"/>
                                          </p:val>
                                        </p:tav>
                                        <p:tav tm="100000">
                                          <p:val>
                                            <p:strVal val="#ppt_x"/>
                                          </p:val>
                                        </p:tav>
                                      </p:tavLst>
                                    </p:anim>
                                    <p:anim calcmode="lin" valueType="num">
                                      <p:cBhvr additive="repl">
                                        <p:cTn id="607" dur="500" fill="hold"/>
                                        <p:tgtEl>
                                          <p:spTgt spid="2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213" name="8 - TextBox"/>
          <p:cNvSpPr/>
          <p:nvPr/>
        </p:nvSpPr>
        <p:spPr>
          <a:xfrm>
            <a:off x="395640" y="906120"/>
            <a:ext cx="8424720" cy="363960"/>
          </a:xfrm>
          <a:prstGeom prst="rect">
            <a:avLst/>
          </a:prstGeom>
          <a:noFill/>
          <a:ln w="0">
            <a:noFill/>
          </a:ln>
        </p:spPr>
        <p:style>
          <a:lnRef idx="0"/>
          <a:fillRef idx="0"/>
          <a:effectRef idx="0"/>
          <a:fontRef idx="minor"/>
        </p:style>
        <p:txBody>
          <a:bodyPr lIns="90000" rIns="90000" tIns="45000" bIns="45000" anchor="t">
            <a:spAutoFit/>
          </a:bodyPr>
          <a:p>
            <a:pPr marL="268200" indent="-268200">
              <a:lnSpc>
                <a:spcPct val="100000"/>
              </a:lnSpc>
              <a:spcAft>
                <a:spcPts val="1001"/>
              </a:spcAft>
              <a:buSzPct val="100000"/>
              <a:buBlip>
                <a:blip r:embed="rId1"/>
              </a:buBlip>
            </a:pPr>
            <a:r>
              <a:rPr b="0" lang="el-GR" sz="1800" spc="-1" strike="noStrike">
                <a:solidFill>
                  <a:srgbClr val="000000"/>
                </a:solidFill>
                <a:latin typeface="Arial"/>
              </a:rPr>
              <a:t>Ηλεκτρονική ανάφλεξη με κεντρική μονάδα ελέγχου.</a:t>
            </a:r>
            <a:endParaRPr b="0" lang="en-US" sz="1800" spc="-1" strike="noStrike">
              <a:solidFill>
                <a:srgbClr val="000000"/>
              </a:solidFill>
              <a:latin typeface="Arial"/>
            </a:endParaRPr>
          </a:p>
        </p:txBody>
      </p:sp>
      <p:sp>
        <p:nvSpPr>
          <p:cNvPr id="214" name="3 - TextBox"/>
          <p:cNvSpPr/>
          <p:nvPr/>
        </p:nvSpPr>
        <p:spPr>
          <a:xfrm>
            <a:off x="611640" y="411480"/>
            <a:ext cx="71283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Βασικοί τύποι ηλεκτρονικών συστημάτων</a:t>
            </a:r>
            <a:r>
              <a:rPr b="0" lang="en-US" sz="2000" spc="-1" strike="noStrike">
                <a:solidFill>
                  <a:schemeClr val="accent1">
                    <a:lumMod val="75000"/>
                  </a:schemeClr>
                </a:solidFill>
                <a:latin typeface="Calibri"/>
              </a:rPr>
              <a:t> </a:t>
            </a:r>
            <a:r>
              <a:rPr b="0" lang="el-GR" sz="2000" spc="-1" strike="noStrike">
                <a:solidFill>
                  <a:schemeClr val="accent1">
                    <a:lumMod val="75000"/>
                  </a:schemeClr>
                </a:solidFill>
                <a:latin typeface="Calibri"/>
              </a:rPr>
              <a:t>ανάφλεξης </a:t>
            </a:r>
            <a:endParaRPr b="0" lang="en-US" sz="2000" spc="-1" strike="noStrike">
              <a:solidFill>
                <a:srgbClr val="000000"/>
              </a:solidFill>
              <a:latin typeface="Arial"/>
            </a:endParaRPr>
          </a:p>
        </p:txBody>
      </p:sp>
      <p:pic>
        <p:nvPicPr>
          <p:cNvPr id="215" name="Picture 2" descr=""/>
          <p:cNvPicPr/>
          <p:nvPr/>
        </p:nvPicPr>
        <p:blipFill>
          <a:blip r:embed="rId2"/>
          <a:stretch/>
        </p:blipFill>
        <p:spPr>
          <a:xfrm>
            <a:off x="683640" y="1491480"/>
            <a:ext cx="4752000" cy="3113640"/>
          </a:xfrm>
          <a:prstGeom prst="rect">
            <a:avLst/>
          </a:prstGeom>
          <a:ln w="9525">
            <a:noFill/>
          </a:ln>
        </p:spPr>
      </p:pic>
      <p:sp>
        <p:nvSpPr>
          <p:cNvPr id="216" name="6 - TextBox"/>
          <p:cNvSpPr/>
          <p:nvPr/>
        </p:nvSpPr>
        <p:spPr>
          <a:xfrm>
            <a:off x="5652000" y="1300320"/>
            <a:ext cx="3168000" cy="3396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400" spc="-1" strike="noStrike">
                <a:solidFill>
                  <a:srgbClr val="000000"/>
                </a:solidFill>
                <a:latin typeface="Calibri"/>
              </a:rPr>
              <a:t>Ηλεκτρονική ανάφλεξη με κεντρική μονάδα ελέγχου (BOSCH).</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marL="181080" indent="-181080">
              <a:lnSpc>
                <a:spcPts val="2100"/>
              </a:lnSpc>
              <a:tabLst>
                <a:tab algn="l" pos="0"/>
              </a:tabLst>
            </a:pPr>
            <a:r>
              <a:rPr b="0" lang="el-GR" sz="1400" spc="-1" strike="noStrike">
                <a:solidFill>
                  <a:srgbClr val="000000"/>
                </a:solidFill>
                <a:latin typeface="Calibri"/>
              </a:rPr>
              <a:t>1. Πολλαπλασιαστής.</a:t>
            </a:r>
            <a:endParaRPr b="0" lang="en-US" sz="1400" spc="-1" strike="noStrike">
              <a:solidFill>
                <a:srgbClr val="000000"/>
              </a:solidFill>
              <a:latin typeface="Arial"/>
            </a:endParaRPr>
          </a:p>
          <a:p>
            <a:pPr marL="181080" indent="-181080">
              <a:lnSpc>
                <a:spcPts val="2100"/>
              </a:lnSpc>
              <a:tabLst>
                <a:tab algn="l" pos="0"/>
              </a:tabLst>
            </a:pPr>
            <a:r>
              <a:rPr b="0" lang="el-GR" sz="1400" spc="-1" strike="noStrike">
                <a:solidFill>
                  <a:srgbClr val="000000"/>
                </a:solidFill>
                <a:latin typeface="Calibri"/>
              </a:rPr>
              <a:t>2. Διανομέας.</a:t>
            </a:r>
            <a:endParaRPr b="0" lang="en-US" sz="1400" spc="-1" strike="noStrike">
              <a:solidFill>
                <a:srgbClr val="000000"/>
              </a:solidFill>
              <a:latin typeface="Arial"/>
            </a:endParaRPr>
          </a:p>
          <a:p>
            <a:pPr marL="181080" indent="-181080">
              <a:lnSpc>
                <a:spcPts val="2100"/>
              </a:lnSpc>
              <a:tabLst>
                <a:tab algn="l" pos="0"/>
              </a:tabLst>
            </a:pPr>
            <a:r>
              <a:rPr b="0" lang="el-GR" sz="1400" spc="-1" strike="noStrike">
                <a:solidFill>
                  <a:srgbClr val="000000"/>
                </a:solidFill>
                <a:latin typeface="Calibri"/>
              </a:rPr>
              <a:t>3. Μπουζί. 4. Μονάδα ελέγχου.</a:t>
            </a:r>
            <a:endParaRPr b="0" lang="en-US" sz="1400" spc="-1" strike="noStrike">
              <a:solidFill>
                <a:srgbClr val="000000"/>
              </a:solidFill>
              <a:latin typeface="Arial"/>
            </a:endParaRPr>
          </a:p>
          <a:p>
            <a:pPr marL="181080" indent="-181080">
              <a:lnSpc>
                <a:spcPts val="2100"/>
              </a:lnSpc>
              <a:tabLst>
                <a:tab algn="l" pos="0"/>
              </a:tabLst>
            </a:pPr>
            <a:r>
              <a:rPr b="0" lang="el-GR" sz="1400" spc="-1" strike="noStrike">
                <a:solidFill>
                  <a:srgbClr val="000000"/>
                </a:solidFill>
                <a:latin typeface="Calibri"/>
              </a:rPr>
              <a:t>5. Αισθητήρας θερμοκρασίας κινητήρα.</a:t>
            </a:r>
            <a:endParaRPr b="0" lang="en-US" sz="1400" spc="-1" strike="noStrike">
              <a:solidFill>
                <a:srgbClr val="000000"/>
              </a:solidFill>
              <a:latin typeface="Arial"/>
            </a:endParaRPr>
          </a:p>
          <a:p>
            <a:pPr marL="181080" indent="-181080">
              <a:lnSpc>
                <a:spcPts val="2100"/>
              </a:lnSpc>
              <a:tabLst>
                <a:tab algn="l" pos="0"/>
              </a:tabLst>
            </a:pPr>
            <a:r>
              <a:rPr b="0" lang="el-GR" sz="1400" spc="-1" strike="noStrike">
                <a:solidFill>
                  <a:srgbClr val="000000"/>
                </a:solidFill>
                <a:latin typeface="Calibri"/>
              </a:rPr>
              <a:t>6. Διακόπτης πεταλούδας γκαζιού.</a:t>
            </a:r>
            <a:endParaRPr b="0" lang="en-US" sz="1400" spc="-1" strike="noStrike">
              <a:solidFill>
                <a:srgbClr val="000000"/>
              </a:solidFill>
              <a:latin typeface="Arial"/>
            </a:endParaRPr>
          </a:p>
          <a:p>
            <a:pPr marL="181080" indent="-181080">
              <a:lnSpc>
                <a:spcPts val="2100"/>
              </a:lnSpc>
              <a:tabLst>
                <a:tab algn="l" pos="0"/>
              </a:tabLst>
            </a:pPr>
            <a:r>
              <a:rPr b="0" lang="el-GR" sz="1400" spc="-1" strike="noStrike">
                <a:solidFill>
                  <a:srgbClr val="000000"/>
                </a:solidFill>
                <a:latin typeface="Calibri"/>
              </a:rPr>
              <a:t>7. Επαγωγικός αισθητήρας στροφών (στροφαλοφόρος).</a:t>
            </a:r>
            <a:endParaRPr b="0" lang="en-US" sz="1400" spc="-1" strike="noStrike">
              <a:solidFill>
                <a:srgbClr val="000000"/>
              </a:solidFill>
              <a:latin typeface="Arial"/>
            </a:endParaRPr>
          </a:p>
          <a:p>
            <a:pPr marL="181080" indent="-181080">
              <a:lnSpc>
                <a:spcPts val="2100"/>
              </a:lnSpc>
              <a:tabLst>
                <a:tab algn="l" pos="0"/>
              </a:tabLst>
            </a:pPr>
            <a:r>
              <a:rPr b="0" lang="el-GR" sz="1400" spc="-1" strike="noStrike">
                <a:solidFill>
                  <a:srgbClr val="000000"/>
                </a:solidFill>
                <a:latin typeface="Calibri"/>
              </a:rPr>
              <a:t>8. Οδοντωτή στεφάνη. </a:t>
            </a:r>
            <a:endParaRPr b="0" lang="en-US" sz="1400" spc="-1" strike="noStrike">
              <a:solidFill>
                <a:srgbClr val="000000"/>
              </a:solidFill>
              <a:latin typeface="Arial"/>
            </a:endParaRPr>
          </a:p>
          <a:p>
            <a:pPr marL="181080" indent="-181080">
              <a:lnSpc>
                <a:spcPts val="2100"/>
              </a:lnSpc>
              <a:tabLst>
                <a:tab algn="l" pos="0"/>
              </a:tabLst>
            </a:pPr>
            <a:r>
              <a:rPr b="0" lang="el-GR" sz="1400" spc="-1" strike="noStrike">
                <a:solidFill>
                  <a:srgbClr val="000000"/>
                </a:solidFill>
                <a:latin typeface="Calibri"/>
              </a:rPr>
              <a:t>9. Μπαταρία. </a:t>
            </a:r>
            <a:endParaRPr b="0" lang="en-US" sz="1400" spc="-1" strike="noStrike">
              <a:solidFill>
                <a:srgbClr val="000000"/>
              </a:solidFill>
              <a:latin typeface="Arial"/>
            </a:endParaRPr>
          </a:p>
          <a:p>
            <a:pPr marL="181080" indent="-181080">
              <a:lnSpc>
                <a:spcPts val="2100"/>
              </a:lnSpc>
              <a:tabLst>
                <a:tab algn="l" pos="0"/>
              </a:tabLst>
            </a:pPr>
            <a:r>
              <a:rPr b="0" lang="el-GR" sz="1400" spc="-1" strike="noStrike">
                <a:solidFill>
                  <a:srgbClr val="000000"/>
                </a:solidFill>
                <a:latin typeface="Calibri"/>
              </a:rPr>
              <a:t>10. Διακόπτης ανάφλεξης.</a:t>
            </a:r>
            <a:endParaRPr b="0" lang="en-US" sz="1400" spc="-1" strike="noStrike">
              <a:solidFill>
                <a:srgbClr val="000000"/>
              </a:solidFill>
              <a:latin typeface="Arial"/>
            </a:endParaRPr>
          </a:p>
        </p:txBody>
      </p:sp>
    </p:spTree>
  </p:cSld>
  <p:transition>
    <p:pull dir="rd"/>
  </p:transition>
  <p:timing>
    <p:tnLst>
      <p:par>
        <p:cTn id="608" dur="indefinite" restart="never" nodeType="tmRoot">
          <p:childTnLst>
            <p:seq>
              <p:cTn id="609" dur="indefinite" nodeType="mainSeq">
                <p:childTnLst>
                  <p:par>
                    <p:cTn id="610" fill="hold">
                      <p:stCondLst>
                        <p:cond delay="indefinite"/>
                      </p:stCondLst>
                      <p:childTnLst>
                        <p:par>
                          <p:cTn id="611" fill="hold">
                            <p:stCondLst>
                              <p:cond delay="0"/>
                            </p:stCondLst>
                            <p:childTnLst>
                              <p:par>
                                <p:cTn id="612" nodeType="clickEffect" fill="hold" presetClass="entr" presetID="5" presetSubtype="10">
                                  <p:stCondLst>
                                    <p:cond delay="0"/>
                                  </p:stCondLst>
                                  <p:childTnLst>
                                    <p:set>
                                      <p:cBhvr>
                                        <p:cTn id="613" dur="1" fill="hold">
                                          <p:stCondLst>
                                            <p:cond delay="0"/>
                                          </p:stCondLst>
                                        </p:cTn>
                                        <p:tgtEl>
                                          <p:spTgt spid="215"/>
                                        </p:tgtEl>
                                        <p:attrNameLst>
                                          <p:attrName>style.visibility</p:attrName>
                                        </p:attrNameLst>
                                      </p:cBhvr>
                                      <p:to>
                                        <p:strVal val="visible"/>
                                      </p:to>
                                    </p:set>
                                    <p:animEffect filter="checkerboard(across)" transition="in">
                                      <p:cBhvr additive="repl">
                                        <p:cTn id="614" dur="500"/>
                                        <p:tgtEl>
                                          <p:spTgt spid="215"/>
                                        </p:tgtEl>
                                      </p:cBhvr>
                                    </p:animEffect>
                                  </p:childTnLst>
                                </p:cTn>
                              </p:par>
                            </p:childTnLst>
                          </p:cTn>
                        </p:par>
                        <p:par>
                          <p:cTn id="615" fill="hold">
                            <p:stCondLst>
                              <p:cond delay="500"/>
                            </p:stCondLst>
                            <p:childTnLst>
                              <p:par>
                                <p:cTn id="616" nodeType="afterEffect" fill="hold" presetClass="entr" presetID="4" presetSubtype="16">
                                  <p:stCondLst>
                                    <p:cond delay="1000"/>
                                  </p:stCondLst>
                                  <p:childTnLst>
                                    <p:set>
                                      <p:cBhvr>
                                        <p:cTn id="617" dur="1" fill="hold">
                                          <p:stCondLst>
                                            <p:cond delay="0"/>
                                          </p:stCondLst>
                                        </p:cTn>
                                        <p:tgtEl>
                                          <p:spTgt spid="216"/>
                                        </p:tgtEl>
                                        <p:attrNameLst>
                                          <p:attrName>style.visibility</p:attrName>
                                        </p:attrNameLst>
                                      </p:cBhvr>
                                      <p:to>
                                        <p:strVal val="visible"/>
                                      </p:to>
                                    </p:set>
                                    <p:animEffect filter="box(in)" transition="in">
                                      <p:cBhvr additive="repl">
                                        <p:cTn id="618" dur="5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218" name="8 - TextBox"/>
          <p:cNvSpPr/>
          <p:nvPr/>
        </p:nvSpPr>
        <p:spPr>
          <a:xfrm>
            <a:off x="395640" y="906120"/>
            <a:ext cx="8424720" cy="3839760"/>
          </a:xfrm>
          <a:prstGeom prst="rect">
            <a:avLst/>
          </a:prstGeom>
          <a:noFill/>
          <a:ln w="0">
            <a:noFill/>
          </a:ln>
        </p:spPr>
        <p:style>
          <a:lnRef idx="0"/>
          <a:fillRef idx="0"/>
          <a:effectRef idx="0"/>
          <a:fontRef idx="minor"/>
        </p:style>
        <p:txBody>
          <a:bodyPr lIns="90000" rIns="90000" tIns="45000" bIns="45000" anchor="t">
            <a:spAutoFit/>
          </a:bodyPr>
          <a:p>
            <a:pPr marL="268200" indent="-268200">
              <a:lnSpc>
                <a:spcPct val="100000"/>
              </a:lnSpc>
              <a:spcAft>
                <a:spcPts val="1001"/>
              </a:spcAft>
              <a:buSzPct val="100000"/>
              <a:buBlip>
                <a:blip r:embed="rId1"/>
              </a:buBlip>
            </a:pPr>
            <a:r>
              <a:rPr b="0" lang="el-GR" sz="1800" spc="-1" strike="noStrike">
                <a:solidFill>
                  <a:srgbClr val="000000"/>
                </a:solidFill>
                <a:latin typeface="Arial"/>
              </a:rPr>
              <a:t>Ηλεκτρονική ανάφλεξη με κεντρική μονάδα ελέγχου.</a:t>
            </a:r>
            <a:endParaRPr b="0" lang="en-US" sz="1800" spc="-1" strike="noStrike">
              <a:solidFill>
                <a:srgbClr val="000000"/>
              </a:solidFill>
              <a:latin typeface="Arial"/>
            </a:endParaRPr>
          </a:p>
          <a:p>
            <a:pPr algn="ctr">
              <a:lnSpc>
                <a:spcPct val="100000"/>
              </a:lnSpc>
              <a:spcAft>
                <a:spcPts val="601"/>
              </a:spcAft>
              <a:tabLst>
                <a:tab algn="l" pos="268200"/>
              </a:tabLst>
            </a:pPr>
            <a:r>
              <a:rPr b="0" lang="el-GR" sz="1800" spc="-1" strike="noStrike">
                <a:solidFill>
                  <a:srgbClr val="000000"/>
                </a:solidFill>
                <a:latin typeface="Arial"/>
              </a:rPr>
              <a:t>Τα πλεονεκτήματα είναι πολλά και σημαντικά:</a:t>
            </a:r>
            <a:endParaRPr b="0" lang="en-US" sz="1800" spc="-1" strike="noStrike">
              <a:solidFill>
                <a:srgbClr val="000000"/>
              </a:solidFill>
              <a:latin typeface="Arial"/>
            </a:endParaRPr>
          </a:p>
          <a:p>
            <a:pPr marL="181080" indent="-181080" algn="just">
              <a:lnSpc>
                <a:spcPct val="100000"/>
              </a:lnSpc>
              <a:spcAft>
                <a:spcPts val="799"/>
              </a:spcAft>
              <a:buSzPct val="100000"/>
              <a:buBlip>
                <a:blip r:embed="rId2"/>
              </a:buBlip>
              <a:tabLst>
                <a:tab algn="l" pos="268200"/>
              </a:tabLst>
            </a:pPr>
            <a:r>
              <a:rPr b="0" lang="el-GR" sz="1700" spc="-1" strike="noStrike">
                <a:solidFill>
                  <a:srgbClr val="000000"/>
                </a:solidFill>
                <a:latin typeface="Arial"/>
              </a:rPr>
              <a:t>Η προπορεία σπινθηροδότησης ρυθμίζεται ακριβέστερα, κάτω από τις διάφορες συνθήκες λειτουργίας του κινητήρα.</a:t>
            </a:r>
            <a:endParaRPr b="0" lang="en-US" sz="1700" spc="-1" strike="noStrike">
              <a:solidFill>
                <a:srgbClr val="000000"/>
              </a:solidFill>
              <a:latin typeface="Arial"/>
            </a:endParaRPr>
          </a:p>
          <a:p>
            <a:pPr marL="181080" indent="-181080" algn="just">
              <a:lnSpc>
                <a:spcPct val="100000"/>
              </a:lnSpc>
              <a:spcAft>
                <a:spcPts val="799"/>
              </a:spcAft>
              <a:buSzPct val="100000"/>
              <a:buBlip>
                <a:blip r:embed="rId3"/>
              </a:buBlip>
              <a:tabLst>
                <a:tab algn="l" pos="268200"/>
              </a:tabLst>
            </a:pPr>
            <a:r>
              <a:rPr b="0" lang="el-GR" sz="1700" spc="-1" strike="noStrike">
                <a:solidFill>
                  <a:srgbClr val="000000"/>
                </a:solidFill>
                <a:latin typeface="Arial"/>
              </a:rPr>
              <a:t>Υπάρχει δυνατότητα για καλύτερη ρύθμιση της προπορείας, αφού είναι δυνατός ο συνυπολογισμός και άλλων παραμέτρων λειτουργίας του κινητήρα, όπως π.χ. της θερμοκρασίας του κινητήρα, κ.λπ.</a:t>
            </a:r>
            <a:endParaRPr b="0" lang="en-US" sz="1700" spc="-1" strike="noStrike">
              <a:solidFill>
                <a:srgbClr val="000000"/>
              </a:solidFill>
              <a:latin typeface="Arial"/>
            </a:endParaRPr>
          </a:p>
          <a:p>
            <a:pPr marL="181080" indent="-181080" algn="just">
              <a:lnSpc>
                <a:spcPct val="100000"/>
              </a:lnSpc>
              <a:spcAft>
                <a:spcPts val="799"/>
              </a:spcAft>
              <a:buSzPct val="100000"/>
              <a:buBlip>
                <a:blip r:embed="rId4"/>
              </a:buBlip>
              <a:tabLst>
                <a:tab algn="l" pos="268200"/>
              </a:tabLst>
            </a:pPr>
            <a:r>
              <a:rPr b="0" lang="el-GR" sz="1700" spc="-1" strike="noStrike">
                <a:solidFill>
                  <a:srgbClr val="000000"/>
                </a:solidFill>
                <a:latin typeface="Arial"/>
              </a:rPr>
              <a:t>Επιτυγχάνεται καλύτερη ψυχρή εκκίνηση του κινητήρα, βελτιωμένη λειτουργία του ρελαντί και χαμηλότερη κατανάλωση καυσίμου.</a:t>
            </a:r>
            <a:endParaRPr b="0" lang="en-US" sz="1700" spc="-1" strike="noStrike">
              <a:solidFill>
                <a:srgbClr val="000000"/>
              </a:solidFill>
              <a:latin typeface="Arial"/>
            </a:endParaRPr>
          </a:p>
          <a:p>
            <a:pPr marL="181080" indent="-181080" algn="just">
              <a:lnSpc>
                <a:spcPct val="100000"/>
              </a:lnSpc>
              <a:spcAft>
                <a:spcPts val="799"/>
              </a:spcAft>
              <a:buSzPct val="100000"/>
              <a:buBlip>
                <a:blip r:embed="rId5"/>
              </a:buBlip>
              <a:tabLst>
                <a:tab algn="l" pos="268200"/>
              </a:tabLst>
            </a:pPr>
            <a:r>
              <a:rPr b="0" lang="el-GR" sz="1700" spc="-1" strike="noStrike">
                <a:solidFill>
                  <a:srgbClr val="000000"/>
                </a:solidFill>
                <a:latin typeface="Arial"/>
              </a:rPr>
              <a:t>Γίνεται ακριβέστερη και ταχύτερη η επεξεργασία των δεδομένων, που επηρεάζουν την προπορεία σπινθηροδότησης.</a:t>
            </a:r>
            <a:endParaRPr b="0" lang="en-US" sz="1700" spc="-1" strike="noStrike">
              <a:solidFill>
                <a:srgbClr val="000000"/>
              </a:solidFill>
              <a:latin typeface="Arial"/>
            </a:endParaRPr>
          </a:p>
          <a:p>
            <a:pPr marL="181080" indent="-181080" algn="just">
              <a:lnSpc>
                <a:spcPct val="100000"/>
              </a:lnSpc>
              <a:spcAft>
                <a:spcPts val="799"/>
              </a:spcAft>
              <a:buSzPct val="100000"/>
              <a:buBlip>
                <a:blip r:embed="rId6"/>
              </a:buBlip>
              <a:tabLst>
                <a:tab algn="l" pos="268200"/>
              </a:tabLst>
            </a:pPr>
            <a:r>
              <a:rPr b="0" lang="el-GR" sz="1700" spc="-1" strike="noStrike">
                <a:solidFill>
                  <a:srgbClr val="000000"/>
                </a:solidFill>
                <a:latin typeface="Arial"/>
              </a:rPr>
              <a:t>Υπάρχει δυνατότητα ελέγχου και επίτευξης αντικρουστικής λειτουργίας του κινητήρα.</a:t>
            </a:r>
            <a:endParaRPr b="0" lang="en-US" sz="1700" spc="-1" strike="noStrike">
              <a:solidFill>
                <a:srgbClr val="000000"/>
              </a:solidFill>
              <a:latin typeface="Arial"/>
            </a:endParaRPr>
          </a:p>
        </p:txBody>
      </p:sp>
      <p:sp>
        <p:nvSpPr>
          <p:cNvPr id="219" name="3 - TextBox"/>
          <p:cNvSpPr/>
          <p:nvPr/>
        </p:nvSpPr>
        <p:spPr>
          <a:xfrm>
            <a:off x="611640" y="411480"/>
            <a:ext cx="71283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Βασικοί τύποι ηλεκτρονικών συστημάτων</a:t>
            </a:r>
            <a:r>
              <a:rPr b="0" lang="en-US" sz="2000" spc="-1" strike="noStrike">
                <a:solidFill>
                  <a:schemeClr val="accent1">
                    <a:lumMod val="75000"/>
                  </a:schemeClr>
                </a:solidFill>
                <a:latin typeface="Calibri"/>
              </a:rPr>
              <a:t> </a:t>
            </a:r>
            <a:r>
              <a:rPr b="0" lang="el-GR" sz="2000" spc="-1" strike="noStrike">
                <a:solidFill>
                  <a:schemeClr val="accent1">
                    <a:lumMod val="75000"/>
                  </a:schemeClr>
                </a:solidFill>
                <a:latin typeface="Calibri"/>
              </a:rPr>
              <a:t>ανάφλεξης </a:t>
            </a:r>
            <a:endParaRPr b="0" lang="en-US" sz="2000" spc="-1" strike="noStrike">
              <a:solidFill>
                <a:srgbClr val="000000"/>
              </a:solidFill>
              <a:latin typeface="Arial"/>
            </a:endParaRPr>
          </a:p>
        </p:txBody>
      </p:sp>
    </p:spTree>
  </p:cSld>
  <p:transition>
    <p:pull dir="rd"/>
  </p:transition>
  <p:timing>
    <p:tnLst>
      <p:par>
        <p:cTn id="619" dur="indefinite" restart="never" nodeType="tmRoot">
          <p:childTnLst>
            <p:seq>
              <p:cTn id="620" dur="indefinite" nodeType="mainSeq">
                <p:childTnLst>
                  <p:par>
                    <p:cTn id="621" fill="hold">
                      <p:stCondLst>
                        <p:cond delay="indefinite"/>
                      </p:stCondLst>
                      <p:childTnLst>
                        <p:par>
                          <p:cTn id="622" fill="hold">
                            <p:stCondLst>
                              <p:cond delay="0"/>
                            </p:stCondLst>
                            <p:childTnLst>
                              <p:par>
                                <p:cTn id="623" nodeType="clickEffect" fill="hold" presetClass="entr" presetID="2" presetSubtype="4">
                                  <p:stCondLst>
                                    <p:cond delay="0"/>
                                  </p:stCondLst>
                                  <p:childTnLst>
                                    <p:set>
                                      <p:cBhvr>
                                        <p:cTn id="624" dur="1" fill="hold">
                                          <p:stCondLst>
                                            <p:cond delay="0"/>
                                          </p:stCondLst>
                                        </p:cTn>
                                        <p:tgtEl>
                                          <p:spTgt spid="218">
                                            <p:txEl>
                                              <p:pRg st="2" end="2"/>
                                            </p:txEl>
                                          </p:spTgt>
                                        </p:tgtEl>
                                        <p:attrNameLst>
                                          <p:attrName>style.visibility</p:attrName>
                                        </p:attrNameLst>
                                      </p:cBhvr>
                                      <p:to>
                                        <p:strVal val="visible"/>
                                      </p:to>
                                    </p:set>
                                    <p:anim calcmode="lin" valueType="num">
                                      <p:cBhvr additive="repl">
                                        <p:cTn id="625" dur="500" fill="hold"/>
                                        <p:tgtEl>
                                          <p:spTgt spid="218">
                                            <p:txEl>
                                              <p:pRg st="2" end="2"/>
                                            </p:txEl>
                                          </p:spTgt>
                                        </p:tgtEl>
                                        <p:attrNameLst>
                                          <p:attrName>ppt_x</p:attrName>
                                        </p:attrNameLst>
                                      </p:cBhvr>
                                      <p:tavLst>
                                        <p:tav tm="0">
                                          <p:val>
                                            <p:strVal val="#ppt_x"/>
                                          </p:val>
                                        </p:tav>
                                        <p:tav tm="100000">
                                          <p:val>
                                            <p:strVal val="#ppt_x"/>
                                          </p:val>
                                        </p:tav>
                                      </p:tavLst>
                                    </p:anim>
                                    <p:anim calcmode="lin" valueType="num">
                                      <p:cBhvr additive="repl">
                                        <p:cTn id="626" dur="500" fill="hold"/>
                                        <p:tgtEl>
                                          <p:spTgt spid="2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27" fill="hold">
                      <p:stCondLst>
                        <p:cond delay="indefinite"/>
                      </p:stCondLst>
                      <p:childTnLst>
                        <p:par>
                          <p:cTn id="628" fill="hold">
                            <p:stCondLst>
                              <p:cond delay="0"/>
                            </p:stCondLst>
                            <p:childTnLst>
                              <p:par>
                                <p:cTn id="629" nodeType="clickEffect" fill="hold" presetClass="entr" presetID="2" presetSubtype="4">
                                  <p:stCondLst>
                                    <p:cond delay="0"/>
                                  </p:stCondLst>
                                  <p:childTnLst>
                                    <p:set>
                                      <p:cBhvr>
                                        <p:cTn id="630" dur="1" fill="hold">
                                          <p:stCondLst>
                                            <p:cond delay="0"/>
                                          </p:stCondLst>
                                        </p:cTn>
                                        <p:tgtEl>
                                          <p:spTgt spid="218">
                                            <p:txEl>
                                              <p:pRg st="3" end="3"/>
                                            </p:txEl>
                                          </p:spTgt>
                                        </p:tgtEl>
                                        <p:attrNameLst>
                                          <p:attrName>style.visibility</p:attrName>
                                        </p:attrNameLst>
                                      </p:cBhvr>
                                      <p:to>
                                        <p:strVal val="visible"/>
                                      </p:to>
                                    </p:set>
                                    <p:anim calcmode="lin" valueType="num">
                                      <p:cBhvr additive="repl">
                                        <p:cTn id="631" dur="500" fill="hold"/>
                                        <p:tgtEl>
                                          <p:spTgt spid="218">
                                            <p:txEl>
                                              <p:pRg st="3" end="3"/>
                                            </p:txEl>
                                          </p:spTgt>
                                        </p:tgtEl>
                                        <p:attrNameLst>
                                          <p:attrName>ppt_x</p:attrName>
                                        </p:attrNameLst>
                                      </p:cBhvr>
                                      <p:tavLst>
                                        <p:tav tm="0">
                                          <p:val>
                                            <p:strVal val="#ppt_x"/>
                                          </p:val>
                                        </p:tav>
                                        <p:tav tm="100000">
                                          <p:val>
                                            <p:strVal val="#ppt_x"/>
                                          </p:val>
                                        </p:tav>
                                      </p:tavLst>
                                    </p:anim>
                                    <p:anim calcmode="lin" valueType="num">
                                      <p:cBhvr additive="repl">
                                        <p:cTn id="632" dur="500" fill="hold"/>
                                        <p:tgtEl>
                                          <p:spTgt spid="2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3" fill="hold">
                      <p:stCondLst>
                        <p:cond delay="indefinite"/>
                      </p:stCondLst>
                      <p:childTnLst>
                        <p:par>
                          <p:cTn id="634" fill="hold">
                            <p:stCondLst>
                              <p:cond delay="0"/>
                            </p:stCondLst>
                            <p:childTnLst>
                              <p:par>
                                <p:cTn id="635" nodeType="clickEffect" fill="hold" presetClass="entr" presetID="2" presetSubtype="4">
                                  <p:stCondLst>
                                    <p:cond delay="0"/>
                                  </p:stCondLst>
                                  <p:childTnLst>
                                    <p:set>
                                      <p:cBhvr>
                                        <p:cTn id="636" dur="1" fill="hold">
                                          <p:stCondLst>
                                            <p:cond delay="0"/>
                                          </p:stCondLst>
                                        </p:cTn>
                                        <p:tgtEl>
                                          <p:spTgt spid="218">
                                            <p:txEl>
                                              <p:pRg st="4" end="4"/>
                                            </p:txEl>
                                          </p:spTgt>
                                        </p:tgtEl>
                                        <p:attrNameLst>
                                          <p:attrName>style.visibility</p:attrName>
                                        </p:attrNameLst>
                                      </p:cBhvr>
                                      <p:to>
                                        <p:strVal val="visible"/>
                                      </p:to>
                                    </p:set>
                                    <p:anim calcmode="lin" valueType="num">
                                      <p:cBhvr additive="repl">
                                        <p:cTn id="637" dur="500" fill="hold"/>
                                        <p:tgtEl>
                                          <p:spTgt spid="218">
                                            <p:txEl>
                                              <p:pRg st="4" end="4"/>
                                            </p:txEl>
                                          </p:spTgt>
                                        </p:tgtEl>
                                        <p:attrNameLst>
                                          <p:attrName>ppt_x</p:attrName>
                                        </p:attrNameLst>
                                      </p:cBhvr>
                                      <p:tavLst>
                                        <p:tav tm="0">
                                          <p:val>
                                            <p:strVal val="#ppt_x"/>
                                          </p:val>
                                        </p:tav>
                                        <p:tav tm="100000">
                                          <p:val>
                                            <p:strVal val="#ppt_x"/>
                                          </p:val>
                                        </p:tav>
                                      </p:tavLst>
                                    </p:anim>
                                    <p:anim calcmode="lin" valueType="num">
                                      <p:cBhvr additive="repl">
                                        <p:cTn id="638" dur="500" fill="hold"/>
                                        <p:tgtEl>
                                          <p:spTgt spid="2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9" fill="hold">
                      <p:stCondLst>
                        <p:cond delay="indefinite"/>
                      </p:stCondLst>
                      <p:childTnLst>
                        <p:par>
                          <p:cTn id="640" fill="hold">
                            <p:stCondLst>
                              <p:cond delay="0"/>
                            </p:stCondLst>
                            <p:childTnLst>
                              <p:par>
                                <p:cTn id="641" nodeType="clickEffect" fill="hold" presetClass="entr" presetID="2" presetSubtype="4">
                                  <p:stCondLst>
                                    <p:cond delay="0"/>
                                  </p:stCondLst>
                                  <p:childTnLst>
                                    <p:set>
                                      <p:cBhvr>
                                        <p:cTn id="642" dur="1" fill="hold">
                                          <p:stCondLst>
                                            <p:cond delay="0"/>
                                          </p:stCondLst>
                                        </p:cTn>
                                        <p:tgtEl>
                                          <p:spTgt spid="218">
                                            <p:txEl>
                                              <p:pRg st="5" end="5"/>
                                            </p:txEl>
                                          </p:spTgt>
                                        </p:tgtEl>
                                        <p:attrNameLst>
                                          <p:attrName>style.visibility</p:attrName>
                                        </p:attrNameLst>
                                      </p:cBhvr>
                                      <p:to>
                                        <p:strVal val="visible"/>
                                      </p:to>
                                    </p:set>
                                    <p:anim calcmode="lin" valueType="num">
                                      <p:cBhvr additive="repl">
                                        <p:cTn id="643" dur="500" fill="hold"/>
                                        <p:tgtEl>
                                          <p:spTgt spid="218">
                                            <p:txEl>
                                              <p:pRg st="5" end="5"/>
                                            </p:txEl>
                                          </p:spTgt>
                                        </p:tgtEl>
                                        <p:attrNameLst>
                                          <p:attrName>ppt_x</p:attrName>
                                        </p:attrNameLst>
                                      </p:cBhvr>
                                      <p:tavLst>
                                        <p:tav tm="0">
                                          <p:val>
                                            <p:strVal val="#ppt_x"/>
                                          </p:val>
                                        </p:tav>
                                        <p:tav tm="100000">
                                          <p:val>
                                            <p:strVal val="#ppt_x"/>
                                          </p:val>
                                        </p:tav>
                                      </p:tavLst>
                                    </p:anim>
                                    <p:anim calcmode="lin" valueType="num">
                                      <p:cBhvr additive="repl">
                                        <p:cTn id="644" dur="500" fill="hold"/>
                                        <p:tgtEl>
                                          <p:spTgt spid="2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5" fill="hold">
                      <p:stCondLst>
                        <p:cond delay="indefinite"/>
                      </p:stCondLst>
                      <p:childTnLst>
                        <p:par>
                          <p:cTn id="646" fill="hold">
                            <p:stCondLst>
                              <p:cond delay="0"/>
                            </p:stCondLst>
                            <p:childTnLst>
                              <p:par>
                                <p:cTn id="647" nodeType="clickEffect" fill="hold" presetClass="entr" presetID="2" presetSubtype="4">
                                  <p:stCondLst>
                                    <p:cond delay="0"/>
                                  </p:stCondLst>
                                  <p:childTnLst>
                                    <p:set>
                                      <p:cBhvr>
                                        <p:cTn id="648" dur="1" fill="hold">
                                          <p:stCondLst>
                                            <p:cond delay="0"/>
                                          </p:stCondLst>
                                        </p:cTn>
                                        <p:tgtEl>
                                          <p:spTgt spid="218">
                                            <p:txEl>
                                              <p:pRg st="6" end="6"/>
                                            </p:txEl>
                                          </p:spTgt>
                                        </p:tgtEl>
                                        <p:attrNameLst>
                                          <p:attrName>style.visibility</p:attrName>
                                        </p:attrNameLst>
                                      </p:cBhvr>
                                      <p:to>
                                        <p:strVal val="visible"/>
                                      </p:to>
                                    </p:set>
                                    <p:anim calcmode="lin" valueType="num">
                                      <p:cBhvr additive="repl">
                                        <p:cTn id="649" dur="500" fill="hold"/>
                                        <p:tgtEl>
                                          <p:spTgt spid="218">
                                            <p:txEl>
                                              <p:pRg st="6" end="6"/>
                                            </p:txEl>
                                          </p:spTgt>
                                        </p:tgtEl>
                                        <p:attrNameLst>
                                          <p:attrName>ppt_x</p:attrName>
                                        </p:attrNameLst>
                                      </p:cBhvr>
                                      <p:tavLst>
                                        <p:tav tm="0">
                                          <p:val>
                                            <p:strVal val="#ppt_x"/>
                                          </p:val>
                                        </p:tav>
                                        <p:tav tm="100000">
                                          <p:val>
                                            <p:strVal val="#ppt_x"/>
                                          </p:val>
                                        </p:tav>
                                      </p:tavLst>
                                    </p:anim>
                                    <p:anim calcmode="lin" valueType="num">
                                      <p:cBhvr additive="repl">
                                        <p:cTn id="650" dur="500" fill="hold"/>
                                        <p:tgtEl>
                                          <p:spTgt spid="21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221" name="8 - TextBox"/>
          <p:cNvSpPr/>
          <p:nvPr/>
        </p:nvSpPr>
        <p:spPr>
          <a:xfrm>
            <a:off x="395640" y="906120"/>
            <a:ext cx="8424720" cy="2319840"/>
          </a:xfrm>
          <a:prstGeom prst="rect">
            <a:avLst/>
          </a:prstGeom>
          <a:noFill/>
          <a:ln w="0">
            <a:noFill/>
          </a:ln>
        </p:spPr>
        <p:style>
          <a:lnRef idx="0"/>
          <a:fillRef idx="0"/>
          <a:effectRef idx="0"/>
          <a:fontRef idx="minor"/>
        </p:style>
        <p:txBody>
          <a:bodyPr lIns="90000" rIns="90000" tIns="45000" bIns="45000" anchor="t">
            <a:spAutoFit/>
          </a:bodyPr>
          <a:p>
            <a:pPr marL="268200" indent="-268200">
              <a:lnSpc>
                <a:spcPct val="100000"/>
              </a:lnSpc>
              <a:spcAft>
                <a:spcPts val="1001"/>
              </a:spcAft>
              <a:buSzPct val="100000"/>
              <a:buBlip>
                <a:blip r:embed="rId1"/>
              </a:buBlip>
            </a:pPr>
            <a:r>
              <a:rPr b="0" lang="el-GR" sz="1800" spc="-1" strike="noStrike">
                <a:solidFill>
                  <a:srgbClr val="000000"/>
                </a:solidFill>
                <a:latin typeface="Arial"/>
              </a:rPr>
              <a:t>Ηλεκτρονική ανάφλεξη με κεντρική μονάδα ελέγχου, χωρίς διανομέα.</a:t>
            </a:r>
            <a:endParaRPr b="0" lang="en-US" sz="1800" spc="-1" strike="noStrike">
              <a:solidFill>
                <a:srgbClr val="000000"/>
              </a:solidFill>
              <a:latin typeface="Arial"/>
            </a:endParaRPr>
          </a:p>
          <a:p>
            <a:pPr algn="just">
              <a:lnSpc>
                <a:spcPct val="100000"/>
              </a:lnSpc>
              <a:spcAft>
                <a:spcPts val="1800"/>
              </a:spcAft>
              <a:tabLst>
                <a:tab algn="l" pos="268200"/>
              </a:tabLst>
            </a:pPr>
            <a:r>
              <a:rPr b="0" lang="el-GR" sz="1800" spc="-1" strike="noStrike">
                <a:solidFill>
                  <a:srgbClr val="000000"/>
                </a:solidFill>
                <a:latin typeface="Arial"/>
              </a:rPr>
              <a:t>Ο τύπος αυτός της ηλεκτρονικής ανάφλεξης χαρακτηρίζεται από δύο βασικά γνωρίσματα:</a:t>
            </a:r>
            <a:endParaRPr b="0" lang="en-US" sz="1800" spc="-1" strike="noStrike">
              <a:solidFill>
                <a:srgbClr val="000000"/>
              </a:solidFill>
              <a:latin typeface="Arial"/>
            </a:endParaRPr>
          </a:p>
          <a:p>
            <a:pPr marL="538200" indent="-357120" algn="just">
              <a:lnSpc>
                <a:spcPct val="100000"/>
              </a:lnSpc>
              <a:spcAft>
                <a:spcPts val="1800"/>
              </a:spcAft>
              <a:tabLst>
                <a:tab algn="l" pos="0"/>
              </a:tabLst>
            </a:pPr>
            <a:r>
              <a:rPr b="0" lang="el-GR" sz="1800" spc="-1" strike="noStrike">
                <a:solidFill>
                  <a:srgbClr val="000000"/>
                </a:solidFill>
                <a:latin typeface="Arial"/>
              </a:rPr>
              <a:t>1. Διαθέτει όλα τα πλεονεκτήματα της ηλεκτρονικής ανάφλεξης με κεντρική μονάδα ελέγχου, και</a:t>
            </a:r>
            <a:endParaRPr b="0" lang="en-US" sz="1800" spc="-1" strike="noStrike">
              <a:solidFill>
                <a:srgbClr val="000000"/>
              </a:solidFill>
              <a:latin typeface="Arial"/>
            </a:endParaRPr>
          </a:p>
          <a:p>
            <a:pPr marL="538200" indent="-357120" algn="just">
              <a:lnSpc>
                <a:spcPct val="100000"/>
              </a:lnSpc>
              <a:spcAft>
                <a:spcPts val="1800"/>
              </a:spcAft>
              <a:tabLst>
                <a:tab algn="l" pos="0"/>
              </a:tabLst>
            </a:pPr>
            <a:r>
              <a:rPr b="0" lang="el-GR" sz="1800" spc="-1" strike="noStrike">
                <a:solidFill>
                  <a:srgbClr val="000000"/>
                </a:solidFill>
                <a:latin typeface="Arial"/>
              </a:rPr>
              <a:t>2. Δεν έχει περιστρεφόμενα τμήματα, δηλαδή διανομέα.</a:t>
            </a:r>
            <a:endParaRPr b="0" lang="en-US" sz="1800" spc="-1" strike="noStrike">
              <a:solidFill>
                <a:srgbClr val="000000"/>
              </a:solidFill>
              <a:latin typeface="Arial"/>
            </a:endParaRPr>
          </a:p>
        </p:txBody>
      </p:sp>
      <p:sp>
        <p:nvSpPr>
          <p:cNvPr id="222" name="3 - TextBox"/>
          <p:cNvSpPr/>
          <p:nvPr/>
        </p:nvSpPr>
        <p:spPr>
          <a:xfrm>
            <a:off x="611640" y="411480"/>
            <a:ext cx="71283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Βασικοί τύποι ηλεκτρονικών συστημάτων</a:t>
            </a:r>
            <a:r>
              <a:rPr b="0" lang="en-US" sz="2000" spc="-1" strike="noStrike">
                <a:solidFill>
                  <a:schemeClr val="accent1">
                    <a:lumMod val="75000"/>
                  </a:schemeClr>
                </a:solidFill>
                <a:latin typeface="Calibri"/>
              </a:rPr>
              <a:t> </a:t>
            </a:r>
            <a:r>
              <a:rPr b="0" lang="el-GR" sz="2000" spc="-1" strike="noStrike">
                <a:solidFill>
                  <a:schemeClr val="accent1">
                    <a:lumMod val="75000"/>
                  </a:schemeClr>
                </a:solidFill>
                <a:latin typeface="Calibri"/>
              </a:rPr>
              <a:t>ανάφλεξης </a:t>
            </a:r>
            <a:endParaRPr b="0" lang="en-US" sz="2000" spc="-1" strike="noStrike">
              <a:solidFill>
                <a:srgbClr val="000000"/>
              </a:solidFill>
              <a:latin typeface="Arial"/>
            </a:endParaRPr>
          </a:p>
        </p:txBody>
      </p:sp>
    </p:spTree>
  </p:cSld>
  <p:transition>
    <p:pull dir="rd"/>
  </p:transition>
  <p:timing>
    <p:tnLst>
      <p:par>
        <p:cTn id="651" dur="indefinite" restart="never" nodeType="tmRoot">
          <p:childTnLst>
            <p:seq>
              <p:cTn id="652" dur="indefinite" nodeType="mainSeq">
                <p:childTnLst>
                  <p:par>
                    <p:cTn id="653" fill="hold">
                      <p:stCondLst>
                        <p:cond delay="indefinite"/>
                      </p:stCondLst>
                      <p:childTnLst>
                        <p:par>
                          <p:cTn id="654" fill="hold">
                            <p:stCondLst>
                              <p:cond delay="0"/>
                            </p:stCondLst>
                            <p:childTnLst>
                              <p:par>
                                <p:cTn id="655" nodeType="clickEffect" fill="hold" presetClass="entr" presetID="2" presetSubtype="4">
                                  <p:stCondLst>
                                    <p:cond delay="0"/>
                                  </p:stCondLst>
                                  <p:childTnLst>
                                    <p:set>
                                      <p:cBhvr>
                                        <p:cTn id="656" dur="1" fill="hold">
                                          <p:stCondLst>
                                            <p:cond delay="0"/>
                                          </p:stCondLst>
                                        </p:cTn>
                                        <p:tgtEl>
                                          <p:spTgt spid="221">
                                            <p:txEl>
                                              <p:pRg st="2" end="2"/>
                                            </p:txEl>
                                          </p:spTgt>
                                        </p:tgtEl>
                                        <p:attrNameLst>
                                          <p:attrName>style.visibility</p:attrName>
                                        </p:attrNameLst>
                                      </p:cBhvr>
                                      <p:to>
                                        <p:strVal val="visible"/>
                                      </p:to>
                                    </p:set>
                                    <p:anim calcmode="lin" valueType="num">
                                      <p:cBhvr additive="repl">
                                        <p:cTn id="657" dur="500" fill="hold"/>
                                        <p:tgtEl>
                                          <p:spTgt spid="221">
                                            <p:txEl>
                                              <p:pRg st="2" end="2"/>
                                            </p:txEl>
                                          </p:spTgt>
                                        </p:tgtEl>
                                        <p:attrNameLst>
                                          <p:attrName>ppt_x</p:attrName>
                                        </p:attrNameLst>
                                      </p:cBhvr>
                                      <p:tavLst>
                                        <p:tav tm="0">
                                          <p:val>
                                            <p:strVal val="#ppt_x"/>
                                          </p:val>
                                        </p:tav>
                                        <p:tav tm="100000">
                                          <p:val>
                                            <p:strVal val="#ppt_x"/>
                                          </p:val>
                                        </p:tav>
                                      </p:tavLst>
                                    </p:anim>
                                    <p:anim calcmode="lin" valueType="num">
                                      <p:cBhvr additive="repl">
                                        <p:cTn id="658" dur="500" fill="hold"/>
                                        <p:tgtEl>
                                          <p:spTgt spid="2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59" fill="hold">
                      <p:stCondLst>
                        <p:cond delay="indefinite"/>
                      </p:stCondLst>
                      <p:childTnLst>
                        <p:par>
                          <p:cTn id="660" fill="hold">
                            <p:stCondLst>
                              <p:cond delay="0"/>
                            </p:stCondLst>
                            <p:childTnLst>
                              <p:par>
                                <p:cTn id="661" nodeType="clickEffect" fill="hold" presetClass="entr" presetID="2" presetSubtype="4">
                                  <p:stCondLst>
                                    <p:cond delay="0"/>
                                  </p:stCondLst>
                                  <p:childTnLst>
                                    <p:set>
                                      <p:cBhvr>
                                        <p:cTn id="662" dur="1" fill="hold">
                                          <p:stCondLst>
                                            <p:cond delay="0"/>
                                          </p:stCondLst>
                                        </p:cTn>
                                        <p:tgtEl>
                                          <p:spTgt spid="221">
                                            <p:txEl>
                                              <p:pRg st="3" end="3"/>
                                            </p:txEl>
                                          </p:spTgt>
                                        </p:tgtEl>
                                        <p:attrNameLst>
                                          <p:attrName>style.visibility</p:attrName>
                                        </p:attrNameLst>
                                      </p:cBhvr>
                                      <p:to>
                                        <p:strVal val="visible"/>
                                      </p:to>
                                    </p:set>
                                    <p:anim calcmode="lin" valueType="num">
                                      <p:cBhvr additive="repl">
                                        <p:cTn id="663" dur="500" fill="hold"/>
                                        <p:tgtEl>
                                          <p:spTgt spid="221">
                                            <p:txEl>
                                              <p:pRg st="3" end="3"/>
                                            </p:txEl>
                                          </p:spTgt>
                                        </p:tgtEl>
                                        <p:attrNameLst>
                                          <p:attrName>ppt_x</p:attrName>
                                        </p:attrNameLst>
                                      </p:cBhvr>
                                      <p:tavLst>
                                        <p:tav tm="0">
                                          <p:val>
                                            <p:strVal val="#ppt_x"/>
                                          </p:val>
                                        </p:tav>
                                        <p:tav tm="100000">
                                          <p:val>
                                            <p:strVal val="#ppt_x"/>
                                          </p:val>
                                        </p:tav>
                                      </p:tavLst>
                                    </p:anim>
                                    <p:anim calcmode="lin" valueType="num">
                                      <p:cBhvr additive="repl">
                                        <p:cTn id="664" dur="500" fill="hold"/>
                                        <p:tgtEl>
                                          <p:spTgt spid="22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224" name="8 - TextBox"/>
          <p:cNvSpPr/>
          <p:nvPr/>
        </p:nvSpPr>
        <p:spPr>
          <a:xfrm>
            <a:off x="395640" y="906120"/>
            <a:ext cx="8424720" cy="363960"/>
          </a:xfrm>
          <a:prstGeom prst="rect">
            <a:avLst/>
          </a:prstGeom>
          <a:noFill/>
          <a:ln w="0">
            <a:noFill/>
          </a:ln>
        </p:spPr>
        <p:style>
          <a:lnRef idx="0"/>
          <a:fillRef idx="0"/>
          <a:effectRef idx="0"/>
          <a:fontRef idx="minor"/>
        </p:style>
        <p:txBody>
          <a:bodyPr lIns="90000" rIns="90000" tIns="45000" bIns="45000" anchor="t">
            <a:spAutoFit/>
          </a:bodyPr>
          <a:p>
            <a:pPr marL="268200" indent="-268200">
              <a:lnSpc>
                <a:spcPct val="100000"/>
              </a:lnSpc>
              <a:spcAft>
                <a:spcPts val="1001"/>
              </a:spcAft>
              <a:buSzPct val="100000"/>
              <a:buBlip>
                <a:blip r:embed="rId1"/>
              </a:buBlip>
            </a:pPr>
            <a:r>
              <a:rPr b="0" lang="el-GR" sz="1800" spc="-1" strike="noStrike">
                <a:solidFill>
                  <a:srgbClr val="000000"/>
                </a:solidFill>
                <a:latin typeface="Arial"/>
              </a:rPr>
              <a:t>Ηλεκτρονική ανάφλεξη με κεντρική μονάδα ελέγχου, χωρίς διανομέα.</a:t>
            </a:r>
            <a:endParaRPr b="0" lang="en-US" sz="1800" spc="-1" strike="noStrike">
              <a:solidFill>
                <a:srgbClr val="000000"/>
              </a:solidFill>
              <a:latin typeface="Arial"/>
            </a:endParaRPr>
          </a:p>
        </p:txBody>
      </p:sp>
      <p:sp>
        <p:nvSpPr>
          <p:cNvPr id="225" name="3 - TextBox"/>
          <p:cNvSpPr/>
          <p:nvPr/>
        </p:nvSpPr>
        <p:spPr>
          <a:xfrm>
            <a:off x="611640" y="411480"/>
            <a:ext cx="71283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Βασικοί τύποι ηλεκτρονικών συστημάτων</a:t>
            </a:r>
            <a:r>
              <a:rPr b="0" lang="en-US" sz="2000" spc="-1" strike="noStrike">
                <a:solidFill>
                  <a:schemeClr val="accent1">
                    <a:lumMod val="75000"/>
                  </a:schemeClr>
                </a:solidFill>
                <a:latin typeface="Calibri"/>
              </a:rPr>
              <a:t> </a:t>
            </a:r>
            <a:r>
              <a:rPr b="0" lang="el-GR" sz="2000" spc="-1" strike="noStrike">
                <a:solidFill>
                  <a:schemeClr val="accent1">
                    <a:lumMod val="75000"/>
                  </a:schemeClr>
                </a:solidFill>
                <a:latin typeface="Calibri"/>
              </a:rPr>
              <a:t>ανάφλεξης </a:t>
            </a:r>
            <a:endParaRPr b="0" lang="en-US" sz="2000" spc="-1" strike="noStrike">
              <a:solidFill>
                <a:srgbClr val="000000"/>
              </a:solidFill>
              <a:latin typeface="Arial"/>
            </a:endParaRPr>
          </a:p>
        </p:txBody>
      </p:sp>
      <p:pic>
        <p:nvPicPr>
          <p:cNvPr id="226" name="Picture 2" descr=""/>
          <p:cNvPicPr/>
          <p:nvPr/>
        </p:nvPicPr>
        <p:blipFill>
          <a:blip r:embed="rId2"/>
          <a:stretch/>
        </p:blipFill>
        <p:spPr>
          <a:xfrm>
            <a:off x="3852000" y="1519200"/>
            <a:ext cx="4678200" cy="3140640"/>
          </a:xfrm>
          <a:prstGeom prst="rect">
            <a:avLst/>
          </a:prstGeom>
          <a:ln w="9525">
            <a:noFill/>
          </a:ln>
        </p:spPr>
      </p:pic>
      <p:sp>
        <p:nvSpPr>
          <p:cNvPr id="227" name="5 - TextBox"/>
          <p:cNvSpPr/>
          <p:nvPr/>
        </p:nvSpPr>
        <p:spPr>
          <a:xfrm>
            <a:off x="755640" y="1491480"/>
            <a:ext cx="3096000" cy="32864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400" spc="-1" strike="noStrike">
                <a:solidFill>
                  <a:srgbClr val="000000"/>
                </a:solidFill>
                <a:latin typeface="Calibri"/>
              </a:rPr>
              <a:t>Ηλεκτρονική ανάφλεξη με κεντρική μονάδα ελέγχου χωρίς διανομέα.</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1. Μπουζί.</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2. Κυκλώματα ανάφλεξης διπλού σπινθήρα.</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3. Διακόπτης πεταλούδας γκαζιού.</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4. Μονάδα ελέγχου.</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5. Αισθητήρας «λ».</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6. Αισθητήρας θερμοκρασίας κινητήρα.</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7. Αισθητήρας στροφών κινητήρα και γωνίας στροφαλοφόρου.</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8. Οδοντωτή στεφάνη.</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9. Μπαταρία.</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10. Διακόπτης ανάφλεξης.</a:t>
            </a:r>
            <a:endParaRPr b="0" lang="en-US" sz="1400" spc="-1" strike="noStrike">
              <a:solidFill>
                <a:srgbClr val="000000"/>
              </a:solidFill>
              <a:latin typeface="Arial"/>
            </a:endParaRPr>
          </a:p>
        </p:txBody>
      </p:sp>
    </p:spTree>
  </p:cSld>
  <p:transition>
    <p:pull dir="rd"/>
  </p:transition>
  <p:timing>
    <p:tnLst>
      <p:par>
        <p:cTn id="665" dur="indefinite" restart="never" nodeType="tmRoot">
          <p:childTnLst>
            <p:seq>
              <p:cTn id="666" dur="indefinite" nodeType="mainSeq">
                <p:childTnLst>
                  <p:par>
                    <p:cTn id="667" fill="hold">
                      <p:stCondLst>
                        <p:cond delay="indefinite"/>
                      </p:stCondLst>
                      <p:childTnLst>
                        <p:par>
                          <p:cTn id="668" fill="hold">
                            <p:stCondLst>
                              <p:cond delay="0"/>
                            </p:stCondLst>
                            <p:childTnLst>
                              <p:par>
                                <p:cTn id="669" nodeType="clickEffect" fill="hold" presetClass="entr" presetID="5" presetSubtype="10">
                                  <p:stCondLst>
                                    <p:cond delay="0"/>
                                  </p:stCondLst>
                                  <p:childTnLst>
                                    <p:set>
                                      <p:cBhvr>
                                        <p:cTn id="670" dur="1" fill="hold">
                                          <p:stCondLst>
                                            <p:cond delay="0"/>
                                          </p:stCondLst>
                                        </p:cTn>
                                        <p:tgtEl>
                                          <p:spTgt spid="226"/>
                                        </p:tgtEl>
                                        <p:attrNameLst>
                                          <p:attrName>style.visibility</p:attrName>
                                        </p:attrNameLst>
                                      </p:cBhvr>
                                      <p:to>
                                        <p:strVal val="visible"/>
                                      </p:to>
                                    </p:set>
                                    <p:animEffect filter="checkerboard(across)" transition="in">
                                      <p:cBhvr additive="repl">
                                        <p:cTn id="671" dur="500"/>
                                        <p:tgtEl>
                                          <p:spTgt spid="226"/>
                                        </p:tgtEl>
                                      </p:cBhvr>
                                    </p:animEffect>
                                  </p:childTnLst>
                                </p:cTn>
                              </p:par>
                            </p:childTnLst>
                          </p:cTn>
                        </p:par>
                        <p:par>
                          <p:cTn id="672" fill="hold">
                            <p:stCondLst>
                              <p:cond delay="500"/>
                            </p:stCondLst>
                            <p:childTnLst>
                              <p:par>
                                <p:cTn id="673" nodeType="afterEffect" fill="hold" presetClass="entr" presetID="4" presetSubtype="16">
                                  <p:stCondLst>
                                    <p:cond delay="1000"/>
                                  </p:stCondLst>
                                  <p:childTnLst>
                                    <p:set>
                                      <p:cBhvr>
                                        <p:cTn id="674" dur="1" fill="hold">
                                          <p:stCondLst>
                                            <p:cond delay="0"/>
                                          </p:stCondLst>
                                        </p:cTn>
                                        <p:tgtEl>
                                          <p:spTgt spid="227"/>
                                        </p:tgtEl>
                                        <p:attrNameLst>
                                          <p:attrName>style.visibility</p:attrName>
                                        </p:attrNameLst>
                                      </p:cBhvr>
                                      <p:to>
                                        <p:strVal val="visible"/>
                                      </p:to>
                                    </p:set>
                                    <p:animEffect filter="box(in)" transition="in">
                                      <p:cBhvr additive="repl">
                                        <p:cTn id="675" dur="5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229" name="8 - TextBox"/>
          <p:cNvSpPr/>
          <p:nvPr/>
        </p:nvSpPr>
        <p:spPr>
          <a:xfrm>
            <a:off x="395640" y="906120"/>
            <a:ext cx="8424720" cy="3798360"/>
          </a:xfrm>
          <a:prstGeom prst="rect">
            <a:avLst/>
          </a:prstGeom>
          <a:noFill/>
          <a:ln w="0">
            <a:noFill/>
          </a:ln>
        </p:spPr>
        <p:style>
          <a:lnRef idx="0"/>
          <a:fillRef idx="0"/>
          <a:effectRef idx="0"/>
          <a:fontRef idx="minor"/>
        </p:style>
        <p:txBody>
          <a:bodyPr lIns="90000" rIns="90000" tIns="45000" bIns="45000" anchor="t">
            <a:spAutoFit/>
          </a:bodyPr>
          <a:p>
            <a:pPr marL="268200" indent="-268200">
              <a:lnSpc>
                <a:spcPct val="100000"/>
              </a:lnSpc>
              <a:spcAft>
                <a:spcPts val="1001"/>
              </a:spcAft>
              <a:buSzPct val="100000"/>
              <a:buBlip>
                <a:blip r:embed="rId1"/>
              </a:buBlip>
            </a:pPr>
            <a:r>
              <a:rPr b="0" lang="el-GR" sz="1800" spc="-1" strike="noStrike">
                <a:solidFill>
                  <a:srgbClr val="000000"/>
                </a:solidFill>
                <a:latin typeface="Arial"/>
              </a:rPr>
              <a:t>Ηλεκτρονική ανάφλεξη με κεντρική μονάδα ελέγχου, χωρίς διανομέα.</a:t>
            </a:r>
            <a:endParaRPr b="0" lang="en-US" sz="1800" spc="-1" strike="noStrike">
              <a:solidFill>
                <a:srgbClr val="000000"/>
              </a:solidFill>
              <a:latin typeface="Arial"/>
            </a:endParaRPr>
          </a:p>
          <a:p>
            <a:pPr algn="just">
              <a:lnSpc>
                <a:spcPct val="100000"/>
              </a:lnSpc>
              <a:spcAft>
                <a:spcPts val="799"/>
              </a:spcAft>
              <a:tabLst>
                <a:tab algn="l" pos="268200"/>
              </a:tabLst>
            </a:pPr>
            <a:r>
              <a:rPr b="0" lang="el-GR" sz="1800" spc="-1" strike="noStrike">
                <a:solidFill>
                  <a:srgbClr val="000000"/>
                </a:solidFill>
                <a:latin typeface="Arial"/>
              </a:rPr>
              <a:t>Τα πλεονεκτήματα αυτού του τύπου της ανάφλεξης είναι αξιοσημείωτα.</a:t>
            </a:r>
            <a:endParaRPr b="0" lang="en-US" sz="1800" spc="-1" strike="noStrike">
              <a:solidFill>
                <a:srgbClr val="000000"/>
              </a:solidFill>
              <a:latin typeface="Arial"/>
            </a:endParaRPr>
          </a:p>
          <a:p>
            <a:pPr algn="just">
              <a:lnSpc>
                <a:spcPct val="100000"/>
              </a:lnSpc>
              <a:spcAft>
                <a:spcPts val="1800"/>
              </a:spcAft>
              <a:tabLst>
                <a:tab algn="l" pos="268200"/>
              </a:tabLst>
            </a:pPr>
            <a:r>
              <a:rPr b="0" lang="el-GR" sz="1800" spc="-1" strike="noStrike">
                <a:solidFill>
                  <a:srgbClr val="000000"/>
                </a:solidFill>
                <a:latin typeface="Arial"/>
              </a:rPr>
              <a:t>Έτσι, παρουσιάζεται:</a:t>
            </a:r>
            <a:endParaRPr b="0" lang="en-US" sz="1800" spc="-1" strike="noStrike">
              <a:solidFill>
                <a:srgbClr val="000000"/>
              </a:solidFill>
              <a:latin typeface="Arial"/>
            </a:endParaRPr>
          </a:p>
          <a:p>
            <a:pPr marL="450720" indent="-270000" algn="just">
              <a:lnSpc>
                <a:spcPct val="100000"/>
              </a:lnSpc>
              <a:spcAft>
                <a:spcPts val="1001"/>
              </a:spcAft>
              <a:buSzPct val="100000"/>
              <a:buBlip>
                <a:blip r:embed="rId2"/>
              </a:buBlip>
              <a:tabLst>
                <a:tab algn="l" pos="268200"/>
              </a:tabLst>
            </a:pPr>
            <a:r>
              <a:rPr b="0" lang="el-GR" sz="1800" spc="-1" strike="noStrike">
                <a:solidFill>
                  <a:srgbClr val="000000"/>
                </a:solidFill>
                <a:latin typeface="Arial"/>
              </a:rPr>
              <a:t>Δραστική μείωση των ηλεκτρομαγνητικών παρεμβολών, αφού δεν δημιουργούνται ανοιχτοί σπινθήρες κατά τη λειτουργία του συστήματος.</a:t>
            </a:r>
            <a:endParaRPr b="0" lang="en-US" sz="1800" spc="-1" strike="noStrike">
              <a:solidFill>
                <a:srgbClr val="000000"/>
              </a:solidFill>
              <a:latin typeface="Arial"/>
            </a:endParaRPr>
          </a:p>
          <a:p>
            <a:pPr marL="450720" indent="-270000" algn="just">
              <a:lnSpc>
                <a:spcPct val="100000"/>
              </a:lnSpc>
              <a:spcAft>
                <a:spcPts val="1001"/>
              </a:spcAft>
              <a:buSzPct val="100000"/>
              <a:buBlip>
                <a:blip r:embed="rId3"/>
              </a:buBlip>
              <a:tabLst>
                <a:tab algn="l" pos="268200"/>
              </a:tabLst>
            </a:pPr>
            <a:r>
              <a:rPr b="0" lang="el-GR" sz="1800" spc="-1" strike="noStrike">
                <a:solidFill>
                  <a:srgbClr val="000000"/>
                </a:solidFill>
                <a:latin typeface="Arial"/>
              </a:rPr>
              <a:t>Ανυπαρξία κινητών τμημάτων.</a:t>
            </a:r>
            <a:endParaRPr b="0" lang="en-US" sz="1800" spc="-1" strike="noStrike">
              <a:solidFill>
                <a:srgbClr val="000000"/>
              </a:solidFill>
              <a:latin typeface="Arial"/>
            </a:endParaRPr>
          </a:p>
          <a:p>
            <a:pPr marL="450720" indent="-270000" algn="just">
              <a:lnSpc>
                <a:spcPct val="100000"/>
              </a:lnSpc>
              <a:spcAft>
                <a:spcPts val="1001"/>
              </a:spcAft>
              <a:buSzPct val="100000"/>
              <a:buBlip>
                <a:blip r:embed="rId4"/>
              </a:buBlip>
              <a:tabLst>
                <a:tab algn="l" pos="268200"/>
              </a:tabLst>
            </a:pPr>
            <a:r>
              <a:rPr b="0" lang="el-GR" sz="1800" spc="-1" strike="noStrike">
                <a:solidFill>
                  <a:srgbClr val="000000"/>
                </a:solidFill>
                <a:latin typeface="Arial"/>
              </a:rPr>
              <a:t>Μειωμένη παραγωγή θορύβου από τη λειτουργία του συστήματος.</a:t>
            </a:r>
            <a:endParaRPr b="0" lang="en-US" sz="1800" spc="-1" strike="noStrike">
              <a:solidFill>
                <a:srgbClr val="000000"/>
              </a:solidFill>
              <a:latin typeface="Arial"/>
            </a:endParaRPr>
          </a:p>
          <a:p>
            <a:pPr marL="450720" indent="-270000" algn="just">
              <a:lnSpc>
                <a:spcPct val="100000"/>
              </a:lnSpc>
              <a:spcAft>
                <a:spcPts val="1001"/>
              </a:spcAft>
              <a:buSzPct val="100000"/>
              <a:buBlip>
                <a:blip r:embed="rId5"/>
              </a:buBlip>
              <a:tabLst>
                <a:tab algn="l" pos="268200"/>
              </a:tabLst>
            </a:pPr>
            <a:r>
              <a:rPr b="0" lang="el-GR" sz="1800" spc="-1" strike="noStrike">
                <a:solidFill>
                  <a:srgbClr val="000000"/>
                </a:solidFill>
                <a:latin typeface="Arial"/>
              </a:rPr>
              <a:t>Χρήση λιγότερων και μικρότερου μήκους καλωδίων υψηλής τάσης.</a:t>
            </a:r>
            <a:endParaRPr b="0" lang="en-US" sz="1800" spc="-1" strike="noStrike">
              <a:solidFill>
                <a:srgbClr val="000000"/>
              </a:solidFill>
              <a:latin typeface="Arial"/>
            </a:endParaRPr>
          </a:p>
          <a:p>
            <a:pPr marL="450720" indent="-270000" algn="just">
              <a:lnSpc>
                <a:spcPct val="100000"/>
              </a:lnSpc>
              <a:spcAft>
                <a:spcPts val="1001"/>
              </a:spcAft>
              <a:buSzPct val="100000"/>
              <a:buBlip>
                <a:blip r:embed="rId6"/>
              </a:buBlip>
              <a:tabLst>
                <a:tab algn="l" pos="268200"/>
              </a:tabLst>
            </a:pPr>
            <a:r>
              <a:rPr b="0" lang="el-GR" sz="1800" spc="-1" strike="noStrike">
                <a:solidFill>
                  <a:srgbClr val="000000"/>
                </a:solidFill>
                <a:latin typeface="Arial"/>
              </a:rPr>
              <a:t>Ευκολία στη σχεδίαση του κινητήρα, αφού δεν υπάρχει το πρόβλημα τοποθέτησης του διανομέα.</a:t>
            </a:r>
            <a:endParaRPr b="0" lang="en-US" sz="1800" spc="-1" strike="noStrike">
              <a:solidFill>
                <a:srgbClr val="000000"/>
              </a:solidFill>
              <a:latin typeface="Arial"/>
            </a:endParaRPr>
          </a:p>
        </p:txBody>
      </p:sp>
      <p:sp>
        <p:nvSpPr>
          <p:cNvPr id="230" name="3 - TextBox"/>
          <p:cNvSpPr/>
          <p:nvPr/>
        </p:nvSpPr>
        <p:spPr>
          <a:xfrm>
            <a:off x="611640" y="411480"/>
            <a:ext cx="71283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Βασικοί τύποι ηλεκτρονικών συστημάτων</a:t>
            </a:r>
            <a:r>
              <a:rPr b="0" lang="en-US" sz="2000" spc="-1" strike="noStrike">
                <a:solidFill>
                  <a:schemeClr val="accent1">
                    <a:lumMod val="75000"/>
                  </a:schemeClr>
                </a:solidFill>
                <a:latin typeface="Calibri"/>
              </a:rPr>
              <a:t> </a:t>
            </a:r>
            <a:r>
              <a:rPr b="0" lang="el-GR" sz="2000" spc="-1" strike="noStrike">
                <a:solidFill>
                  <a:schemeClr val="accent1">
                    <a:lumMod val="75000"/>
                  </a:schemeClr>
                </a:solidFill>
                <a:latin typeface="Calibri"/>
              </a:rPr>
              <a:t>ανάφλεξης </a:t>
            </a:r>
            <a:endParaRPr b="0" lang="en-US" sz="2000" spc="-1" strike="noStrike">
              <a:solidFill>
                <a:srgbClr val="000000"/>
              </a:solidFill>
              <a:latin typeface="Arial"/>
            </a:endParaRPr>
          </a:p>
        </p:txBody>
      </p:sp>
    </p:spTree>
  </p:cSld>
  <p:transition>
    <p:pull dir="rd"/>
  </p:transition>
  <p:timing>
    <p:tnLst>
      <p:par>
        <p:cTn id="676" dur="indefinite" restart="never" nodeType="tmRoot">
          <p:childTnLst>
            <p:seq>
              <p:cTn id="677" dur="indefinite" nodeType="mainSeq">
                <p:childTnLst>
                  <p:par>
                    <p:cTn id="678" fill="hold">
                      <p:stCondLst>
                        <p:cond delay="indefinite"/>
                      </p:stCondLst>
                      <p:childTnLst>
                        <p:par>
                          <p:cTn id="679" fill="hold">
                            <p:stCondLst>
                              <p:cond delay="0"/>
                            </p:stCondLst>
                            <p:childTnLst>
                              <p:par>
                                <p:cTn id="680" nodeType="clickEffect" fill="hold" presetClass="entr" presetID="2" presetSubtype="4">
                                  <p:stCondLst>
                                    <p:cond delay="0"/>
                                  </p:stCondLst>
                                  <p:childTnLst>
                                    <p:set>
                                      <p:cBhvr>
                                        <p:cTn id="681" dur="1" fill="hold">
                                          <p:stCondLst>
                                            <p:cond delay="0"/>
                                          </p:stCondLst>
                                        </p:cTn>
                                        <p:tgtEl>
                                          <p:spTgt spid="229">
                                            <p:txEl>
                                              <p:pRg st="3" end="3"/>
                                            </p:txEl>
                                          </p:spTgt>
                                        </p:tgtEl>
                                        <p:attrNameLst>
                                          <p:attrName>style.visibility</p:attrName>
                                        </p:attrNameLst>
                                      </p:cBhvr>
                                      <p:to>
                                        <p:strVal val="visible"/>
                                      </p:to>
                                    </p:set>
                                    <p:anim calcmode="lin" valueType="num">
                                      <p:cBhvr additive="repl">
                                        <p:cTn id="682" dur="500" fill="hold"/>
                                        <p:tgtEl>
                                          <p:spTgt spid="229">
                                            <p:txEl>
                                              <p:pRg st="3" end="3"/>
                                            </p:txEl>
                                          </p:spTgt>
                                        </p:tgtEl>
                                        <p:attrNameLst>
                                          <p:attrName>ppt_x</p:attrName>
                                        </p:attrNameLst>
                                      </p:cBhvr>
                                      <p:tavLst>
                                        <p:tav tm="0">
                                          <p:val>
                                            <p:strVal val="#ppt_x"/>
                                          </p:val>
                                        </p:tav>
                                        <p:tav tm="100000">
                                          <p:val>
                                            <p:strVal val="#ppt_x"/>
                                          </p:val>
                                        </p:tav>
                                      </p:tavLst>
                                    </p:anim>
                                    <p:anim calcmode="lin" valueType="num">
                                      <p:cBhvr additive="repl">
                                        <p:cTn id="683" dur="500" fill="hold"/>
                                        <p:tgtEl>
                                          <p:spTgt spid="2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84" fill="hold">
                      <p:stCondLst>
                        <p:cond delay="indefinite"/>
                      </p:stCondLst>
                      <p:childTnLst>
                        <p:par>
                          <p:cTn id="685" fill="hold">
                            <p:stCondLst>
                              <p:cond delay="0"/>
                            </p:stCondLst>
                            <p:childTnLst>
                              <p:par>
                                <p:cTn id="686" nodeType="clickEffect" fill="hold" presetClass="entr" presetID="2" presetSubtype="4">
                                  <p:stCondLst>
                                    <p:cond delay="0"/>
                                  </p:stCondLst>
                                  <p:childTnLst>
                                    <p:set>
                                      <p:cBhvr>
                                        <p:cTn id="687" dur="1" fill="hold">
                                          <p:stCondLst>
                                            <p:cond delay="0"/>
                                          </p:stCondLst>
                                        </p:cTn>
                                        <p:tgtEl>
                                          <p:spTgt spid="229">
                                            <p:txEl>
                                              <p:pRg st="4" end="4"/>
                                            </p:txEl>
                                          </p:spTgt>
                                        </p:tgtEl>
                                        <p:attrNameLst>
                                          <p:attrName>style.visibility</p:attrName>
                                        </p:attrNameLst>
                                      </p:cBhvr>
                                      <p:to>
                                        <p:strVal val="visible"/>
                                      </p:to>
                                    </p:set>
                                    <p:anim calcmode="lin" valueType="num">
                                      <p:cBhvr additive="repl">
                                        <p:cTn id="688" dur="500" fill="hold"/>
                                        <p:tgtEl>
                                          <p:spTgt spid="229">
                                            <p:txEl>
                                              <p:pRg st="4" end="4"/>
                                            </p:txEl>
                                          </p:spTgt>
                                        </p:tgtEl>
                                        <p:attrNameLst>
                                          <p:attrName>ppt_x</p:attrName>
                                        </p:attrNameLst>
                                      </p:cBhvr>
                                      <p:tavLst>
                                        <p:tav tm="0">
                                          <p:val>
                                            <p:strVal val="#ppt_x"/>
                                          </p:val>
                                        </p:tav>
                                        <p:tav tm="100000">
                                          <p:val>
                                            <p:strVal val="#ppt_x"/>
                                          </p:val>
                                        </p:tav>
                                      </p:tavLst>
                                    </p:anim>
                                    <p:anim calcmode="lin" valueType="num">
                                      <p:cBhvr additive="repl">
                                        <p:cTn id="689" dur="500" fill="hold"/>
                                        <p:tgtEl>
                                          <p:spTgt spid="2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0" fill="hold">
                      <p:stCondLst>
                        <p:cond delay="indefinite"/>
                      </p:stCondLst>
                      <p:childTnLst>
                        <p:par>
                          <p:cTn id="691" fill="hold">
                            <p:stCondLst>
                              <p:cond delay="0"/>
                            </p:stCondLst>
                            <p:childTnLst>
                              <p:par>
                                <p:cTn id="692" nodeType="clickEffect" fill="hold" presetClass="entr" presetID="2" presetSubtype="4">
                                  <p:stCondLst>
                                    <p:cond delay="0"/>
                                  </p:stCondLst>
                                  <p:childTnLst>
                                    <p:set>
                                      <p:cBhvr>
                                        <p:cTn id="693" dur="1" fill="hold">
                                          <p:stCondLst>
                                            <p:cond delay="0"/>
                                          </p:stCondLst>
                                        </p:cTn>
                                        <p:tgtEl>
                                          <p:spTgt spid="229">
                                            <p:txEl>
                                              <p:pRg st="5" end="5"/>
                                            </p:txEl>
                                          </p:spTgt>
                                        </p:tgtEl>
                                        <p:attrNameLst>
                                          <p:attrName>style.visibility</p:attrName>
                                        </p:attrNameLst>
                                      </p:cBhvr>
                                      <p:to>
                                        <p:strVal val="visible"/>
                                      </p:to>
                                    </p:set>
                                    <p:anim calcmode="lin" valueType="num">
                                      <p:cBhvr additive="repl">
                                        <p:cTn id="694" dur="500" fill="hold"/>
                                        <p:tgtEl>
                                          <p:spTgt spid="229">
                                            <p:txEl>
                                              <p:pRg st="5" end="5"/>
                                            </p:txEl>
                                          </p:spTgt>
                                        </p:tgtEl>
                                        <p:attrNameLst>
                                          <p:attrName>ppt_x</p:attrName>
                                        </p:attrNameLst>
                                      </p:cBhvr>
                                      <p:tavLst>
                                        <p:tav tm="0">
                                          <p:val>
                                            <p:strVal val="#ppt_x"/>
                                          </p:val>
                                        </p:tav>
                                        <p:tav tm="100000">
                                          <p:val>
                                            <p:strVal val="#ppt_x"/>
                                          </p:val>
                                        </p:tav>
                                      </p:tavLst>
                                    </p:anim>
                                    <p:anim calcmode="lin" valueType="num">
                                      <p:cBhvr additive="repl">
                                        <p:cTn id="695" dur="500" fill="hold"/>
                                        <p:tgtEl>
                                          <p:spTgt spid="2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6" fill="hold">
                      <p:stCondLst>
                        <p:cond delay="indefinite"/>
                      </p:stCondLst>
                      <p:childTnLst>
                        <p:par>
                          <p:cTn id="697" fill="hold">
                            <p:stCondLst>
                              <p:cond delay="0"/>
                            </p:stCondLst>
                            <p:childTnLst>
                              <p:par>
                                <p:cTn id="698" nodeType="clickEffect" fill="hold" presetClass="entr" presetID="2" presetSubtype="4">
                                  <p:stCondLst>
                                    <p:cond delay="0"/>
                                  </p:stCondLst>
                                  <p:childTnLst>
                                    <p:set>
                                      <p:cBhvr>
                                        <p:cTn id="699" dur="1" fill="hold">
                                          <p:stCondLst>
                                            <p:cond delay="0"/>
                                          </p:stCondLst>
                                        </p:cTn>
                                        <p:tgtEl>
                                          <p:spTgt spid="229">
                                            <p:txEl>
                                              <p:pRg st="6" end="6"/>
                                            </p:txEl>
                                          </p:spTgt>
                                        </p:tgtEl>
                                        <p:attrNameLst>
                                          <p:attrName>style.visibility</p:attrName>
                                        </p:attrNameLst>
                                      </p:cBhvr>
                                      <p:to>
                                        <p:strVal val="visible"/>
                                      </p:to>
                                    </p:set>
                                    <p:anim calcmode="lin" valueType="num">
                                      <p:cBhvr additive="repl">
                                        <p:cTn id="700" dur="500" fill="hold"/>
                                        <p:tgtEl>
                                          <p:spTgt spid="229">
                                            <p:txEl>
                                              <p:pRg st="6" end="6"/>
                                            </p:txEl>
                                          </p:spTgt>
                                        </p:tgtEl>
                                        <p:attrNameLst>
                                          <p:attrName>ppt_x</p:attrName>
                                        </p:attrNameLst>
                                      </p:cBhvr>
                                      <p:tavLst>
                                        <p:tav tm="0">
                                          <p:val>
                                            <p:strVal val="#ppt_x"/>
                                          </p:val>
                                        </p:tav>
                                        <p:tav tm="100000">
                                          <p:val>
                                            <p:strVal val="#ppt_x"/>
                                          </p:val>
                                        </p:tav>
                                      </p:tavLst>
                                    </p:anim>
                                    <p:anim calcmode="lin" valueType="num">
                                      <p:cBhvr additive="repl">
                                        <p:cTn id="701" dur="500" fill="hold"/>
                                        <p:tgtEl>
                                          <p:spTgt spid="22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02" fill="hold">
                      <p:stCondLst>
                        <p:cond delay="indefinite"/>
                      </p:stCondLst>
                      <p:childTnLst>
                        <p:par>
                          <p:cTn id="703" fill="hold">
                            <p:stCondLst>
                              <p:cond delay="0"/>
                            </p:stCondLst>
                            <p:childTnLst>
                              <p:par>
                                <p:cTn id="704" nodeType="clickEffect" fill="hold" presetClass="entr" presetID="2" presetSubtype="4">
                                  <p:stCondLst>
                                    <p:cond delay="0"/>
                                  </p:stCondLst>
                                  <p:childTnLst>
                                    <p:set>
                                      <p:cBhvr>
                                        <p:cTn id="705" dur="1" fill="hold">
                                          <p:stCondLst>
                                            <p:cond delay="0"/>
                                          </p:stCondLst>
                                        </p:cTn>
                                        <p:tgtEl>
                                          <p:spTgt spid="229">
                                            <p:txEl>
                                              <p:pRg st="7" end="7"/>
                                            </p:txEl>
                                          </p:spTgt>
                                        </p:tgtEl>
                                        <p:attrNameLst>
                                          <p:attrName>style.visibility</p:attrName>
                                        </p:attrNameLst>
                                      </p:cBhvr>
                                      <p:to>
                                        <p:strVal val="visible"/>
                                      </p:to>
                                    </p:set>
                                    <p:anim calcmode="lin" valueType="num">
                                      <p:cBhvr additive="repl">
                                        <p:cTn id="706" dur="500" fill="hold"/>
                                        <p:tgtEl>
                                          <p:spTgt spid="229">
                                            <p:txEl>
                                              <p:pRg st="7" end="7"/>
                                            </p:txEl>
                                          </p:spTgt>
                                        </p:tgtEl>
                                        <p:attrNameLst>
                                          <p:attrName>ppt_x</p:attrName>
                                        </p:attrNameLst>
                                      </p:cBhvr>
                                      <p:tavLst>
                                        <p:tav tm="0">
                                          <p:val>
                                            <p:strVal val="#ppt_x"/>
                                          </p:val>
                                        </p:tav>
                                        <p:tav tm="100000">
                                          <p:val>
                                            <p:strVal val="#ppt_x"/>
                                          </p:val>
                                        </p:tav>
                                      </p:tavLst>
                                    </p:anim>
                                    <p:anim calcmode="lin" valueType="num">
                                      <p:cBhvr additive="repl">
                                        <p:cTn id="707" dur="500" fill="hold"/>
                                        <p:tgtEl>
                                          <p:spTgt spid="22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232" name="8 - TextBox"/>
          <p:cNvSpPr/>
          <p:nvPr/>
        </p:nvSpPr>
        <p:spPr>
          <a:xfrm>
            <a:off x="395640" y="906120"/>
            <a:ext cx="8424720" cy="363960"/>
          </a:xfrm>
          <a:prstGeom prst="rect">
            <a:avLst/>
          </a:prstGeom>
          <a:noFill/>
          <a:ln w="0">
            <a:noFill/>
          </a:ln>
        </p:spPr>
        <p:style>
          <a:lnRef idx="0"/>
          <a:fillRef idx="0"/>
          <a:effectRef idx="0"/>
          <a:fontRef idx="minor"/>
        </p:style>
        <p:txBody>
          <a:bodyPr lIns="90000" rIns="90000" tIns="45000" bIns="45000" anchor="t">
            <a:spAutoFit/>
          </a:bodyPr>
          <a:p>
            <a:pPr marL="268200" indent="-268200">
              <a:lnSpc>
                <a:spcPct val="100000"/>
              </a:lnSpc>
              <a:spcAft>
                <a:spcPts val="1001"/>
              </a:spcAft>
              <a:buSzPct val="100000"/>
              <a:buBlip>
                <a:blip r:embed="rId1"/>
              </a:buBlip>
            </a:pPr>
            <a:r>
              <a:rPr b="0" lang="el-GR" sz="1800" spc="-1" strike="noStrike">
                <a:solidFill>
                  <a:srgbClr val="000000"/>
                </a:solidFill>
                <a:latin typeface="Arial"/>
              </a:rPr>
              <a:t>Ηλεκτρονική ανάφλεξη με κεντρική μονάδα ελέγχου, χωρίς διανομέα.</a:t>
            </a:r>
            <a:endParaRPr b="0" lang="en-US" sz="1800" spc="-1" strike="noStrike">
              <a:solidFill>
                <a:srgbClr val="000000"/>
              </a:solidFill>
              <a:latin typeface="Arial"/>
            </a:endParaRPr>
          </a:p>
        </p:txBody>
      </p:sp>
      <p:sp>
        <p:nvSpPr>
          <p:cNvPr id="233" name="3 - TextBox"/>
          <p:cNvSpPr/>
          <p:nvPr/>
        </p:nvSpPr>
        <p:spPr>
          <a:xfrm>
            <a:off x="611640" y="411480"/>
            <a:ext cx="712836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Βασικοί τύποι ηλεκτρονικών συστημάτων</a:t>
            </a:r>
            <a:r>
              <a:rPr b="0" lang="en-US" sz="2000" spc="-1" strike="noStrike">
                <a:solidFill>
                  <a:schemeClr val="accent1">
                    <a:lumMod val="75000"/>
                  </a:schemeClr>
                </a:solidFill>
                <a:latin typeface="Calibri"/>
              </a:rPr>
              <a:t> </a:t>
            </a:r>
            <a:r>
              <a:rPr b="0" lang="el-GR" sz="2000" spc="-1" strike="noStrike">
                <a:solidFill>
                  <a:schemeClr val="accent1">
                    <a:lumMod val="75000"/>
                  </a:schemeClr>
                </a:solidFill>
                <a:latin typeface="Calibri"/>
              </a:rPr>
              <a:t>ανάφλεξης </a:t>
            </a:r>
            <a:endParaRPr b="0" lang="en-US" sz="2000" spc="-1" strike="noStrike">
              <a:solidFill>
                <a:srgbClr val="000000"/>
              </a:solidFill>
              <a:latin typeface="Arial"/>
            </a:endParaRPr>
          </a:p>
        </p:txBody>
      </p:sp>
      <p:pic>
        <p:nvPicPr>
          <p:cNvPr id="234" name="Picture 2" descr=""/>
          <p:cNvPicPr/>
          <p:nvPr/>
        </p:nvPicPr>
        <p:blipFill>
          <a:blip r:embed="rId2"/>
          <a:stretch/>
        </p:blipFill>
        <p:spPr>
          <a:xfrm>
            <a:off x="467640" y="1491480"/>
            <a:ext cx="4700520" cy="3282480"/>
          </a:xfrm>
          <a:prstGeom prst="rect">
            <a:avLst/>
          </a:prstGeom>
          <a:ln w="9525">
            <a:noFill/>
          </a:ln>
        </p:spPr>
      </p:pic>
      <p:sp>
        <p:nvSpPr>
          <p:cNvPr id="235" name="5 - TextBox"/>
          <p:cNvSpPr/>
          <p:nvPr/>
        </p:nvSpPr>
        <p:spPr>
          <a:xfrm>
            <a:off x="5220000" y="1419480"/>
            <a:ext cx="3744000" cy="3266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400" spc="-1" strike="noStrike">
                <a:solidFill>
                  <a:srgbClr val="000000"/>
                </a:solidFill>
                <a:latin typeface="Calibri"/>
              </a:rPr>
              <a:t>Επεξεργασία σήματος στην ηλεκτρονική μονάδα ελέγχου.</a:t>
            </a:r>
            <a:endParaRPr b="0" lang="en-US" sz="1400" spc="-1" strike="noStrike">
              <a:solidFill>
                <a:srgbClr val="000000"/>
              </a:solidFill>
              <a:latin typeface="Arial"/>
            </a:endParaRPr>
          </a:p>
          <a:p>
            <a:pPr>
              <a:lnSpc>
                <a:spcPct val="100000"/>
              </a:lnSpc>
            </a:pPr>
            <a:endParaRPr b="0" lang="en-US" sz="1400" spc="-1" strike="noStrike">
              <a:solidFill>
                <a:srgbClr val="000000"/>
              </a:solidFill>
              <a:latin typeface="Arial"/>
            </a:endParaRPr>
          </a:p>
          <a:p>
            <a:pPr>
              <a:lnSpc>
                <a:spcPct val="100000"/>
              </a:lnSpc>
              <a:spcAft>
                <a:spcPts val="400"/>
              </a:spcAft>
            </a:pPr>
            <a:r>
              <a:rPr b="0" lang="el-GR" sz="1400" spc="-1" strike="noStrike">
                <a:solidFill>
                  <a:srgbClr val="000000"/>
                </a:solidFill>
                <a:latin typeface="Calibri"/>
              </a:rPr>
              <a:t>1. Στροφές κινητήρα και γωνία στροφαλοφόρου.</a:t>
            </a:r>
            <a:endParaRPr b="0" lang="en-US" sz="1400" spc="-1" strike="noStrike">
              <a:solidFill>
                <a:srgbClr val="000000"/>
              </a:solidFill>
              <a:latin typeface="Arial"/>
            </a:endParaRPr>
          </a:p>
          <a:p>
            <a:pPr>
              <a:lnSpc>
                <a:spcPct val="100000"/>
              </a:lnSpc>
              <a:spcAft>
                <a:spcPts val="400"/>
              </a:spcAft>
            </a:pPr>
            <a:r>
              <a:rPr b="0" lang="el-GR" sz="1400" spc="-1" strike="noStrike">
                <a:solidFill>
                  <a:srgbClr val="000000"/>
                </a:solidFill>
                <a:latin typeface="Calibri"/>
              </a:rPr>
              <a:t>2. Σήματα από διακόπτη πεταλούδας γκαζιού.</a:t>
            </a:r>
            <a:endParaRPr b="0" lang="en-US" sz="1400" spc="-1" strike="noStrike">
              <a:solidFill>
                <a:srgbClr val="000000"/>
              </a:solidFill>
              <a:latin typeface="Arial"/>
            </a:endParaRPr>
          </a:p>
          <a:p>
            <a:pPr>
              <a:lnSpc>
                <a:spcPct val="100000"/>
              </a:lnSpc>
              <a:spcAft>
                <a:spcPts val="400"/>
              </a:spcAft>
            </a:pPr>
            <a:r>
              <a:rPr b="0" lang="el-GR" sz="1400" spc="-1" strike="noStrike">
                <a:solidFill>
                  <a:srgbClr val="000000"/>
                </a:solidFill>
                <a:latin typeface="Calibri"/>
              </a:rPr>
              <a:t>3. Σήμα από υποπίεση πολλαπλής εισαγωγής.</a:t>
            </a:r>
            <a:endParaRPr b="0" lang="en-US" sz="1400" spc="-1" strike="noStrike">
              <a:solidFill>
                <a:srgbClr val="000000"/>
              </a:solidFill>
              <a:latin typeface="Arial"/>
            </a:endParaRPr>
          </a:p>
          <a:p>
            <a:pPr>
              <a:lnSpc>
                <a:spcPct val="100000"/>
              </a:lnSpc>
              <a:spcAft>
                <a:spcPts val="400"/>
              </a:spcAft>
            </a:pPr>
            <a:r>
              <a:rPr b="0" lang="el-GR" sz="1400" spc="-1" strike="noStrike">
                <a:solidFill>
                  <a:srgbClr val="000000"/>
                </a:solidFill>
                <a:latin typeface="Calibri"/>
              </a:rPr>
              <a:t>4. Σήμα από θερμοκρασία κινητήρα.</a:t>
            </a:r>
            <a:endParaRPr b="0" lang="en-US" sz="1400" spc="-1" strike="noStrike">
              <a:solidFill>
                <a:srgbClr val="000000"/>
              </a:solidFill>
              <a:latin typeface="Arial"/>
            </a:endParaRPr>
          </a:p>
          <a:p>
            <a:pPr>
              <a:lnSpc>
                <a:spcPct val="100000"/>
              </a:lnSpc>
              <a:spcAft>
                <a:spcPts val="400"/>
              </a:spcAft>
            </a:pPr>
            <a:r>
              <a:rPr b="0" lang="el-GR" sz="1400" spc="-1" strike="noStrike">
                <a:solidFill>
                  <a:srgbClr val="000000"/>
                </a:solidFill>
                <a:latin typeface="Calibri"/>
              </a:rPr>
              <a:t>5. Σήμα από θερμοκρασία αέρα.</a:t>
            </a:r>
            <a:endParaRPr b="0" lang="en-US" sz="1400" spc="-1" strike="noStrike">
              <a:solidFill>
                <a:srgbClr val="000000"/>
              </a:solidFill>
              <a:latin typeface="Arial"/>
            </a:endParaRPr>
          </a:p>
          <a:p>
            <a:pPr>
              <a:lnSpc>
                <a:spcPct val="100000"/>
              </a:lnSpc>
              <a:spcAft>
                <a:spcPts val="400"/>
              </a:spcAft>
            </a:pPr>
            <a:r>
              <a:rPr b="0" lang="el-GR" sz="1400" spc="-1" strike="noStrike">
                <a:solidFill>
                  <a:srgbClr val="000000"/>
                </a:solidFill>
                <a:latin typeface="Calibri"/>
              </a:rPr>
              <a:t>6. Τάση μπαταρίας.</a:t>
            </a:r>
            <a:endParaRPr b="0" lang="en-US" sz="1400" spc="-1" strike="noStrike">
              <a:solidFill>
                <a:srgbClr val="000000"/>
              </a:solidFill>
              <a:latin typeface="Arial"/>
            </a:endParaRPr>
          </a:p>
          <a:p>
            <a:pPr>
              <a:lnSpc>
                <a:spcPct val="100000"/>
              </a:lnSpc>
              <a:spcAft>
                <a:spcPts val="400"/>
              </a:spcAft>
            </a:pPr>
            <a:r>
              <a:rPr b="0" lang="el-GR" sz="1400" spc="-1" strike="noStrike">
                <a:solidFill>
                  <a:srgbClr val="000000"/>
                </a:solidFill>
                <a:latin typeface="Calibri"/>
              </a:rPr>
              <a:t>7. Μικροϋπολογιστής.</a:t>
            </a:r>
            <a:endParaRPr b="0" lang="en-US" sz="1400" spc="-1" strike="noStrike">
              <a:solidFill>
                <a:srgbClr val="000000"/>
              </a:solidFill>
              <a:latin typeface="Arial"/>
            </a:endParaRPr>
          </a:p>
          <a:p>
            <a:pPr>
              <a:lnSpc>
                <a:spcPct val="100000"/>
              </a:lnSpc>
              <a:spcAft>
                <a:spcPts val="400"/>
              </a:spcAft>
            </a:pPr>
            <a:r>
              <a:rPr b="0" lang="el-GR" sz="1400" spc="-1" strike="noStrike">
                <a:solidFill>
                  <a:srgbClr val="000000"/>
                </a:solidFill>
                <a:latin typeface="Calibri"/>
              </a:rPr>
              <a:t>8. Μετατροπέας αναλογικών σε ψηφιακά σήματα.</a:t>
            </a:r>
            <a:endParaRPr b="0" lang="en-US" sz="1400" spc="-1" strike="noStrike">
              <a:solidFill>
                <a:srgbClr val="000000"/>
              </a:solidFill>
              <a:latin typeface="Arial"/>
            </a:endParaRPr>
          </a:p>
          <a:p>
            <a:pPr>
              <a:lnSpc>
                <a:spcPct val="100000"/>
              </a:lnSpc>
              <a:spcAft>
                <a:spcPts val="400"/>
              </a:spcAft>
            </a:pPr>
            <a:r>
              <a:rPr b="0" lang="el-GR" sz="1400" spc="-1" strike="noStrike">
                <a:solidFill>
                  <a:srgbClr val="000000"/>
                </a:solidFill>
                <a:latin typeface="Calibri"/>
              </a:rPr>
              <a:t>9. Έξοδος ρεύματος ανάφλεξης.</a:t>
            </a:r>
            <a:endParaRPr b="0" lang="en-US" sz="1400" spc="-1" strike="noStrike">
              <a:solidFill>
                <a:srgbClr val="000000"/>
              </a:solidFill>
              <a:latin typeface="Arial"/>
            </a:endParaRPr>
          </a:p>
        </p:txBody>
      </p:sp>
    </p:spTree>
  </p:cSld>
  <p:transition>
    <p:pull dir="rd"/>
  </p:transition>
  <p:timing>
    <p:tnLst>
      <p:par>
        <p:cTn id="708" dur="indefinite" restart="never" nodeType="tmRoot">
          <p:childTnLst>
            <p:seq>
              <p:cTn id="709" dur="indefinite" nodeType="mainSeq">
                <p:childTnLst>
                  <p:par>
                    <p:cTn id="710" fill="hold">
                      <p:stCondLst>
                        <p:cond delay="indefinite"/>
                      </p:stCondLst>
                      <p:childTnLst>
                        <p:par>
                          <p:cTn id="711" fill="hold">
                            <p:stCondLst>
                              <p:cond delay="0"/>
                            </p:stCondLst>
                            <p:childTnLst>
                              <p:par>
                                <p:cTn id="712" nodeType="clickEffect" fill="hold" presetClass="entr" presetID="5" presetSubtype="10">
                                  <p:stCondLst>
                                    <p:cond delay="0"/>
                                  </p:stCondLst>
                                  <p:childTnLst>
                                    <p:set>
                                      <p:cBhvr>
                                        <p:cTn id="713" dur="1" fill="hold">
                                          <p:stCondLst>
                                            <p:cond delay="0"/>
                                          </p:stCondLst>
                                        </p:cTn>
                                        <p:tgtEl>
                                          <p:spTgt spid="234"/>
                                        </p:tgtEl>
                                        <p:attrNameLst>
                                          <p:attrName>style.visibility</p:attrName>
                                        </p:attrNameLst>
                                      </p:cBhvr>
                                      <p:to>
                                        <p:strVal val="visible"/>
                                      </p:to>
                                    </p:set>
                                    <p:animEffect filter="checkerboard(across)" transition="in">
                                      <p:cBhvr additive="repl">
                                        <p:cTn id="714" dur="500"/>
                                        <p:tgtEl>
                                          <p:spTgt spid="234"/>
                                        </p:tgtEl>
                                      </p:cBhvr>
                                    </p:animEffect>
                                  </p:childTnLst>
                                </p:cTn>
                              </p:par>
                            </p:childTnLst>
                          </p:cTn>
                        </p:par>
                        <p:par>
                          <p:cTn id="715" fill="hold">
                            <p:stCondLst>
                              <p:cond delay="500"/>
                            </p:stCondLst>
                            <p:childTnLst>
                              <p:par>
                                <p:cTn id="716" nodeType="afterEffect" fill="hold" presetClass="entr" presetID="4" presetSubtype="16">
                                  <p:stCondLst>
                                    <p:cond delay="1000"/>
                                  </p:stCondLst>
                                  <p:childTnLst>
                                    <p:set>
                                      <p:cBhvr>
                                        <p:cTn id="717" dur="1" fill="hold">
                                          <p:stCondLst>
                                            <p:cond delay="0"/>
                                          </p:stCondLst>
                                        </p:cTn>
                                        <p:tgtEl>
                                          <p:spTgt spid="235"/>
                                        </p:tgtEl>
                                        <p:attrNameLst>
                                          <p:attrName>style.visibility</p:attrName>
                                        </p:attrNameLst>
                                      </p:cBhvr>
                                      <p:to>
                                        <p:strVal val="visible"/>
                                      </p:to>
                                    </p:set>
                                    <p:animEffect filter="box(in)" transition="in">
                                      <p:cBhvr additive="repl">
                                        <p:cTn id="718" dur="5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237" name="11 - Ορθογώνιο"/>
          <p:cNvSpPr/>
          <p:nvPr/>
        </p:nvSpPr>
        <p:spPr>
          <a:xfrm>
            <a:off x="1547640" y="1563480"/>
            <a:ext cx="5814000" cy="394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000" spc="-1" strike="noStrike">
                <a:solidFill>
                  <a:srgbClr val="000000"/>
                </a:solidFill>
                <a:latin typeface="Arial"/>
              </a:rPr>
              <a:t>Τ Ε Λ Ο Σ</a:t>
            </a:r>
            <a:endParaRPr b="0" lang="en-US" sz="2000" spc="-1" strike="noStrike">
              <a:solidFill>
                <a:srgbClr val="000000"/>
              </a:solidFill>
              <a:latin typeface="Arial"/>
            </a:endParaRPr>
          </a:p>
        </p:txBody>
      </p:sp>
      <p:sp>
        <p:nvSpPr>
          <p:cNvPr id="238" name="15 - Τόξο"/>
          <p:cNvSpPr/>
          <p:nvPr/>
        </p:nvSpPr>
        <p:spPr>
          <a:xfrm>
            <a:off x="2915640" y="1995840"/>
            <a:ext cx="2376000" cy="359640"/>
          </a:xfrm>
          <a:prstGeom prst="arc">
            <a:avLst>
              <a:gd name="adj1" fmla="val 12076736"/>
              <a:gd name="adj2" fmla="val 0"/>
            </a:avLst>
          </a:prstGeom>
          <a:noFill/>
          <a:ln w="12700">
            <a:solidFill>
              <a:srgbClr val="095294"/>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l-GR" sz="1800" spc="-1" strike="noStrike">
              <a:solidFill>
                <a:srgbClr val="000000"/>
              </a:solidFill>
              <a:latin typeface="Constantia"/>
            </a:endParaRPr>
          </a:p>
        </p:txBody>
      </p:sp>
    </p:spTree>
  </p:cSld>
  <p:transition>
    <p:pull dir="rd"/>
  </p:transition>
  <p:timing>
    <p:tnLst>
      <p:par>
        <p:cTn id="719" dur="indefinite" restart="never" nodeType="tmRoot">
          <p:childTnLst>
            <p:seq>
              <p:cTn id="720" dur="indefinite" nodeType="mainSeq">
                <p:childTnLst>
                  <p:par>
                    <p:cTn id="721" fill="hold">
                      <p:stCondLst>
                        <p:cond delay="0"/>
                      </p:stCondLst>
                      <p:childTnLst>
                        <p:par>
                          <p:cTn id="722" fill="hold">
                            <p:stCondLst>
                              <p:cond delay="0"/>
                            </p:stCondLst>
                            <p:childTnLst>
                              <p:par>
                                <p:cTn id="723" nodeType="withEffect" fill="hold" presetClass="entr" presetID="29">
                                  <p:stCondLst>
                                    <p:cond delay="0"/>
                                  </p:stCondLst>
                                  <p:childTnLst>
                                    <p:set>
                                      <p:cBhvr>
                                        <p:cTn id="724" dur="1" fill="hold">
                                          <p:stCondLst>
                                            <p:cond delay="0"/>
                                          </p:stCondLst>
                                        </p:cTn>
                                        <p:tgtEl>
                                          <p:spTgt spid="237"/>
                                        </p:tgtEl>
                                        <p:attrNameLst>
                                          <p:attrName>style.visibility</p:attrName>
                                        </p:attrNameLst>
                                      </p:cBhvr>
                                      <p:to>
                                        <p:strVal val="visible"/>
                                      </p:to>
                                    </p:set>
                                    <p:anim calcmode="lin" valueType="num">
                                      <p:cBhvr additive="repl">
                                        <p:cTn id="725" dur="1000" fill="hold"/>
                                        <p:tgtEl>
                                          <p:spTgt spid="237"/>
                                        </p:tgtEl>
                                        <p:attrNameLst>
                                          <p:attrName>ppt_x</p:attrName>
                                        </p:attrNameLst>
                                      </p:cBhvr>
                                      <p:tavLst>
                                        <p:tav tm="0">
                                          <p:val>
                                            <p:strVal val="#ppt_x-.2"/>
                                          </p:val>
                                        </p:tav>
                                        <p:tav tm="100000">
                                          <p:val>
                                            <p:strVal val="#ppt_x"/>
                                          </p:val>
                                        </p:tav>
                                      </p:tavLst>
                                    </p:anim>
                                    <p:anim calcmode="lin" valueType="num">
                                      <p:cBhvr additive="repl">
                                        <p:cTn id="726" dur="1000" fill="hold"/>
                                        <p:tgtEl>
                                          <p:spTgt spid="237"/>
                                        </p:tgtEl>
                                        <p:attrNameLst>
                                          <p:attrName>ppt_y</p:attrName>
                                        </p:attrNameLst>
                                      </p:cBhvr>
                                      <p:tavLst>
                                        <p:tav tm="0">
                                          <p:val>
                                            <p:strVal val="#ppt_y"/>
                                          </p:val>
                                        </p:tav>
                                        <p:tav tm="100000">
                                          <p:val>
                                            <p:strVal val="#ppt_y"/>
                                          </p:val>
                                        </p:tav>
                                      </p:tavLst>
                                    </p:anim>
                                    <p:animEffect filter="wipe(right)" transition="in">
                                      <p:cBhvr additive="repl">
                                        <p:cTn id="727" dur="1000"/>
                                        <p:tgtEl>
                                          <p:spTgt spid="237"/>
                                        </p:tgtEl>
                                      </p:cBhvr>
                                    </p:animEffect>
                                  </p:childTnLst>
                                </p:cTn>
                              </p:par>
                              <p:par>
                                <p:cTn id="728" nodeType="withEffect" fill="hold" presetClass="entr" presetID="26">
                                  <p:stCondLst>
                                    <p:cond delay="0"/>
                                  </p:stCondLst>
                                  <p:childTnLst>
                                    <p:set>
                                      <p:cBhvr>
                                        <p:cTn id="729" dur="1" fill="hold">
                                          <p:stCondLst>
                                            <p:cond delay="0"/>
                                          </p:stCondLst>
                                        </p:cTn>
                                        <p:tgtEl>
                                          <p:spTgt spid="238"/>
                                        </p:tgtEl>
                                        <p:attrNameLst>
                                          <p:attrName>style.visibility</p:attrName>
                                        </p:attrNameLst>
                                      </p:cBhvr>
                                      <p:to>
                                        <p:strVal val="visible"/>
                                      </p:to>
                                    </p:set>
                                    <p:animEffect filter="wipe(down)" transition="in">
                                      <p:cBhvr additive="repl">
                                        <p:cTn id="730" dur="580">
                                          <p:stCondLst>
                                            <p:cond delay="0"/>
                                          </p:stCondLst>
                                        </p:cTn>
                                        <p:tgtEl>
                                          <p:spTgt spid="238"/>
                                        </p:tgtEl>
                                      </p:cBhvr>
                                    </p:animEffect>
                                    <p:anim calcmode="lin" valueType="num">
                                      <p:cBhvr additive="repl">
                                        <p:cTn id="731" dur="1822">
                                          <p:stCondLst>
                                            <p:cond delay="0"/>
                                          </p:stCondLst>
                                        </p:cTn>
                                        <p:tgtEl>
                                          <p:spTgt spid="238"/>
                                        </p:tgtEl>
                                        <p:attrNameLst>
                                          <p:attrName>ppt_x</p:attrName>
                                        </p:attrNameLst>
                                      </p:cBhvr>
                                      <p:tavLst>
                                        <p:tav tm="0">
                                          <p:val>
                                            <p:strVal val="#ppt_x-0.25"/>
                                          </p:val>
                                        </p:tav>
                                        <p:tav tm="100000">
                                          <p:val>
                                            <p:strVal val="#ppt_x"/>
                                          </p:val>
                                        </p:tav>
                                      </p:tavLst>
                                    </p:anim>
                                    <p:anim calcmode="lin" valueType="num">
                                      <p:cBhvr additive="repl">
                                        <p:cTn id="732" dur="664">
                                          <p:stCondLst>
                                            <p:cond delay="0"/>
                                          </p:stCondLst>
                                        </p:cTn>
                                        <p:tgtEl>
                                          <p:spTgt spid="238"/>
                                        </p:tgtEl>
                                        <p:attrNameLst>
                                          <p:attrName>ppt_y</p:attrName>
                                        </p:attrNameLst>
                                      </p:cBhvr>
                                      <p:tavLst>
                                        <p:tav fmla="y-sin(pi*$)/3" tm="0">
                                          <p:val>
                                            <p:fltVal val="0.5"/>
                                          </p:val>
                                        </p:tav>
                                        <p:tav fmla="y-sin(pi*$)/3" tm="100000">
                                          <p:val>
                                            <p:fltVal val="1"/>
                                          </p:val>
                                        </p:tav>
                                      </p:tavLst>
                                    </p:anim>
                                    <p:anim calcmode="lin" valueType="num">
                                      <p:cBhvr additive="repl">
                                        <p:cTn id="733" dur="664">
                                          <p:stCondLst>
                                            <p:cond delay="664"/>
                                          </p:stCondLst>
                                        </p:cTn>
                                        <p:tgtEl>
                                          <p:spTgt spid="238"/>
                                        </p:tgtEl>
                                        <p:attrNameLst>
                                          <p:attrName>ppt_y</p:attrName>
                                        </p:attrNameLst>
                                      </p:cBhvr>
                                      <p:tavLst>
                                        <p:tav fmla="y-sin(pi*$)/9" tm="0">
                                          <p:val>
                                            <p:fltVal val="0"/>
                                          </p:val>
                                        </p:tav>
                                        <p:tav fmla="y-sin(pi*$)/9" tm="100000">
                                          <p:val>
                                            <p:fltVal val="1"/>
                                          </p:val>
                                        </p:tav>
                                      </p:tavLst>
                                    </p:anim>
                                    <p:anim calcmode="lin" valueType="num">
                                      <p:cBhvr additive="repl">
                                        <p:cTn id="734" dur="332">
                                          <p:stCondLst>
                                            <p:cond delay="1324"/>
                                          </p:stCondLst>
                                        </p:cTn>
                                        <p:tgtEl>
                                          <p:spTgt spid="238"/>
                                        </p:tgtEl>
                                        <p:attrNameLst>
                                          <p:attrName>ppt_y</p:attrName>
                                        </p:attrNameLst>
                                      </p:cBhvr>
                                      <p:tavLst>
                                        <p:tav fmla="y-sin(pi*$)/27" tm="0">
                                          <p:val>
                                            <p:fltVal val="0"/>
                                          </p:val>
                                        </p:tav>
                                        <p:tav fmla="y-sin(pi*$)/27" tm="100000">
                                          <p:val>
                                            <p:fltVal val="1"/>
                                          </p:val>
                                        </p:tav>
                                      </p:tavLst>
                                    </p:anim>
                                    <p:anim calcmode="lin" valueType="num">
                                      <p:cBhvr additive="repl">
                                        <p:cTn id="735" dur="164">
                                          <p:stCondLst>
                                            <p:cond delay="1656"/>
                                          </p:stCondLst>
                                        </p:cTn>
                                        <p:tgtEl>
                                          <p:spTgt spid="238"/>
                                        </p:tgtEl>
                                        <p:attrNameLst>
                                          <p:attrName>ppt_y</p:attrName>
                                        </p:attrNameLst>
                                      </p:cBhvr>
                                      <p:tavLst>
                                        <p:tav fmla="y-sin(pi*$)/81" tm="0">
                                          <p:val>
                                            <p:fltVal val="0"/>
                                          </p:val>
                                        </p:tav>
                                        <p:tav fmla="y-sin(pi*$)/81" tm="100000">
                                          <p:val>
                                            <p:fltVal val="1"/>
                                          </p:val>
                                        </p:tav>
                                      </p:tavLst>
                                    </p:anim>
                                    <p:animScale>
                                      <p:cBhvr>
                                        <p:cTn id="736" dur="26" fill="hold">
                                          <p:stCondLst>
                                            <p:cond delay="650"/>
                                          </p:stCondLst>
                                        </p:cTn>
                                        <p:tgtEl>
                                          <p:spTgt spid="238"/>
                                        </p:tgtEl>
                                      </p:cBhvr>
                                      <p:to x="100000" y="60000"/>
                                    </p:animScale>
                                    <p:animScale>
                                      <p:cBhvr>
                                        <p:cTn id="737" dur="166" fill="hold">
                                          <p:stCondLst>
                                            <p:cond delay="676"/>
                                          </p:stCondLst>
                                        </p:cTn>
                                        <p:tgtEl>
                                          <p:spTgt spid="238"/>
                                        </p:tgtEl>
                                      </p:cBhvr>
                                      <p:to x="100000" y="100000"/>
                                    </p:animScale>
                                    <p:animScale>
                                      <p:cBhvr>
                                        <p:cTn id="738" dur="26" fill="hold">
                                          <p:stCondLst>
                                            <p:cond delay="1312"/>
                                          </p:stCondLst>
                                        </p:cTn>
                                        <p:tgtEl>
                                          <p:spTgt spid="238"/>
                                        </p:tgtEl>
                                      </p:cBhvr>
                                      <p:to x="100000" y="80000"/>
                                    </p:animScale>
                                    <p:animScale>
                                      <p:cBhvr>
                                        <p:cTn id="739" dur="166" fill="hold">
                                          <p:stCondLst>
                                            <p:cond delay="1338"/>
                                          </p:stCondLst>
                                        </p:cTn>
                                        <p:tgtEl>
                                          <p:spTgt spid="238"/>
                                        </p:tgtEl>
                                      </p:cBhvr>
                                      <p:to x="100000" y="100000"/>
                                    </p:animScale>
                                    <p:animScale>
                                      <p:cBhvr>
                                        <p:cTn id="740" dur="26" fill="hold">
                                          <p:stCondLst>
                                            <p:cond delay="1642"/>
                                          </p:stCondLst>
                                        </p:cTn>
                                        <p:tgtEl>
                                          <p:spTgt spid="238"/>
                                        </p:tgtEl>
                                      </p:cBhvr>
                                      <p:to x="100000" y="90000"/>
                                    </p:animScale>
                                    <p:animScale>
                                      <p:cBhvr>
                                        <p:cTn id="741" dur="166" fill="hold">
                                          <p:stCondLst>
                                            <p:cond delay="1668"/>
                                          </p:stCondLst>
                                        </p:cTn>
                                        <p:tgtEl>
                                          <p:spTgt spid="238"/>
                                        </p:tgtEl>
                                      </p:cBhvr>
                                      <p:to x="100000" y="100000"/>
                                    </p:animScale>
                                    <p:animScale>
                                      <p:cBhvr>
                                        <p:cTn id="742" dur="26" fill="hold">
                                          <p:stCondLst>
                                            <p:cond delay="1808"/>
                                          </p:stCondLst>
                                        </p:cTn>
                                        <p:tgtEl>
                                          <p:spTgt spid="238"/>
                                        </p:tgtEl>
                                      </p:cBhvr>
                                      <p:to x="100000" y="95000"/>
                                    </p:animScale>
                                    <p:animScale>
                                      <p:cBhvr>
                                        <p:cTn id="743" dur="166" fill="hold">
                                          <p:stCondLst>
                                            <p:cond delay="1834"/>
                                          </p:stCondLst>
                                        </p:cTn>
                                        <p:tgtEl>
                                          <p:spTgt spid="238"/>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96" name="8 - TextBox"/>
          <p:cNvSpPr/>
          <p:nvPr/>
        </p:nvSpPr>
        <p:spPr>
          <a:xfrm>
            <a:off x="467640" y="1059480"/>
            <a:ext cx="5112360" cy="3046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001"/>
              </a:spcAft>
            </a:pPr>
            <a:r>
              <a:rPr b="0" lang="el-GR" sz="1800" spc="-1" strike="noStrike">
                <a:solidFill>
                  <a:srgbClr val="000000"/>
                </a:solidFill>
                <a:latin typeface="Arial"/>
              </a:rPr>
              <a:t>Τα βασικά στοιχεία των μηχανικών συστημάτων ανάφλεξης είναι</a:t>
            </a:r>
            <a:r>
              <a:rPr b="0" lang="en-US" sz="1800" spc="-1" strike="noStrike">
                <a:solidFill>
                  <a:srgbClr val="000000"/>
                </a:solidFill>
                <a:latin typeface="Arial"/>
              </a:rPr>
              <a:t>:</a:t>
            </a:r>
            <a:endParaRPr b="0" lang="en-US" sz="1800" spc="-1" strike="noStrike">
              <a:solidFill>
                <a:srgbClr val="000000"/>
              </a:solidFill>
              <a:latin typeface="Arial"/>
            </a:endParaRPr>
          </a:p>
          <a:p>
            <a:pPr marL="181080" indent="-181080">
              <a:lnSpc>
                <a:spcPct val="100000"/>
              </a:lnSpc>
              <a:spcAft>
                <a:spcPts val="1001"/>
              </a:spcAft>
              <a:buClr>
                <a:srgbClr val="000000"/>
              </a:buClr>
              <a:buSzPct val="90000"/>
              <a:buFont typeface="Wingdings" charset="2"/>
              <a:buChar char=""/>
            </a:pPr>
            <a:r>
              <a:rPr b="0" lang="el-GR" sz="1800" spc="-1" strike="noStrike">
                <a:solidFill>
                  <a:srgbClr val="000000"/>
                </a:solidFill>
                <a:latin typeface="Arial"/>
              </a:rPr>
              <a:t>ο συσσωρευτής (μπαταρία), </a:t>
            </a:r>
            <a:endParaRPr b="0" lang="en-US" sz="1800" spc="-1" strike="noStrike">
              <a:solidFill>
                <a:srgbClr val="000000"/>
              </a:solidFill>
              <a:latin typeface="Arial"/>
            </a:endParaRPr>
          </a:p>
          <a:p>
            <a:pPr marL="181080" indent="-181080">
              <a:lnSpc>
                <a:spcPct val="100000"/>
              </a:lnSpc>
              <a:spcAft>
                <a:spcPts val="1001"/>
              </a:spcAft>
              <a:buClr>
                <a:srgbClr val="000000"/>
              </a:buClr>
              <a:buSzPct val="90000"/>
              <a:buFont typeface="Wingdings" charset="2"/>
              <a:buChar char=""/>
            </a:pPr>
            <a:r>
              <a:rPr b="0" lang="el-GR" sz="1800" spc="-1" strike="noStrike">
                <a:solidFill>
                  <a:srgbClr val="000000"/>
                </a:solidFill>
                <a:latin typeface="Arial"/>
              </a:rPr>
              <a:t>ο πολλαπλασιαστής, </a:t>
            </a:r>
            <a:endParaRPr b="0" lang="en-US" sz="1800" spc="-1" strike="noStrike">
              <a:solidFill>
                <a:srgbClr val="000000"/>
              </a:solidFill>
              <a:latin typeface="Arial"/>
            </a:endParaRPr>
          </a:p>
          <a:p>
            <a:pPr marL="181080" indent="-181080">
              <a:lnSpc>
                <a:spcPct val="100000"/>
              </a:lnSpc>
              <a:spcAft>
                <a:spcPts val="1001"/>
              </a:spcAft>
              <a:buClr>
                <a:srgbClr val="000000"/>
              </a:buClr>
              <a:buSzPct val="90000"/>
              <a:buFont typeface="Wingdings" charset="2"/>
              <a:buChar char=""/>
            </a:pPr>
            <a:r>
              <a:rPr b="0" lang="el-GR" sz="1800" spc="-1" strike="noStrike">
                <a:solidFill>
                  <a:srgbClr val="000000"/>
                </a:solidFill>
                <a:latin typeface="Arial"/>
              </a:rPr>
              <a:t>το ζευγάρι αυτόματων διακοπτών (πλατίνες), </a:t>
            </a:r>
            <a:endParaRPr b="0" lang="en-US" sz="1800" spc="-1" strike="noStrike">
              <a:solidFill>
                <a:srgbClr val="000000"/>
              </a:solidFill>
              <a:latin typeface="Arial"/>
            </a:endParaRPr>
          </a:p>
          <a:p>
            <a:pPr marL="181080" indent="-181080">
              <a:lnSpc>
                <a:spcPct val="100000"/>
              </a:lnSpc>
              <a:spcAft>
                <a:spcPts val="1001"/>
              </a:spcAft>
              <a:buClr>
                <a:srgbClr val="000000"/>
              </a:buClr>
              <a:buSzPct val="90000"/>
              <a:buFont typeface="Wingdings" charset="2"/>
              <a:buChar char=""/>
            </a:pPr>
            <a:r>
              <a:rPr b="0" lang="el-GR" sz="1800" spc="-1" strike="noStrike">
                <a:solidFill>
                  <a:srgbClr val="000000"/>
                </a:solidFill>
                <a:latin typeface="Arial"/>
              </a:rPr>
              <a:t>ο διανομέας (ντιστριμπυτέρ), </a:t>
            </a:r>
            <a:endParaRPr b="0" lang="en-US" sz="1800" spc="-1" strike="noStrike">
              <a:solidFill>
                <a:srgbClr val="000000"/>
              </a:solidFill>
              <a:latin typeface="Arial"/>
            </a:endParaRPr>
          </a:p>
          <a:p>
            <a:pPr marL="181080" indent="-181080">
              <a:lnSpc>
                <a:spcPct val="100000"/>
              </a:lnSpc>
              <a:spcAft>
                <a:spcPts val="1001"/>
              </a:spcAft>
              <a:buClr>
                <a:srgbClr val="000000"/>
              </a:buClr>
              <a:buSzPct val="90000"/>
              <a:buFont typeface="Wingdings" charset="2"/>
              <a:buChar char=""/>
            </a:pPr>
            <a:r>
              <a:rPr b="0" lang="el-GR" sz="1800" spc="-1" strike="noStrike">
                <a:solidFill>
                  <a:srgbClr val="000000"/>
                </a:solidFill>
                <a:latin typeface="Arial"/>
              </a:rPr>
              <a:t>ο αναφλεκτήρας (μπουζί) και </a:t>
            </a:r>
            <a:endParaRPr b="0" lang="en-US" sz="1800" spc="-1" strike="noStrike">
              <a:solidFill>
                <a:srgbClr val="000000"/>
              </a:solidFill>
              <a:latin typeface="Arial"/>
            </a:endParaRPr>
          </a:p>
          <a:p>
            <a:pPr marL="181080" indent="-181080">
              <a:lnSpc>
                <a:spcPct val="100000"/>
              </a:lnSpc>
              <a:spcAft>
                <a:spcPts val="1001"/>
              </a:spcAft>
              <a:buClr>
                <a:srgbClr val="000000"/>
              </a:buClr>
              <a:buSzPct val="90000"/>
              <a:buFont typeface="Wingdings" charset="2"/>
              <a:buChar char=""/>
            </a:pPr>
            <a:r>
              <a:rPr b="0" lang="el-GR" sz="1800" spc="-1" strike="noStrike">
                <a:solidFill>
                  <a:srgbClr val="000000"/>
                </a:solidFill>
                <a:latin typeface="Arial"/>
              </a:rPr>
              <a:t>ο πυκνωτής.</a:t>
            </a:r>
            <a:endParaRPr b="0" lang="en-US" sz="1800" spc="-1" strike="noStrike">
              <a:solidFill>
                <a:srgbClr val="000000"/>
              </a:solidFill>
              <a:latin typeface="Arial"/>
            </a:endParaRPr>
          </a:p>
        </p:txBody>
      </p:sp>
      <p:pic>
        <p:nvPicPr>
          <p:cNvPr id="97" name="Picture 2" descr=""/>
          <p:cNvPicPr/>
          <p:nvPr/>
        </p:nvPicPr>
        <p:blipFill>
          <a:blip r:embed="rId1"/>
          <a:stretch/>
        </p:blipFill>
        <p:spPr>
          <a:xfrm>
            <a:off x="5584680" y="771480"/>
            <a:ext cx="2947320" cy="3571920"/>
          </a:xfrm>
          <a:prstGeom prst="rect">
            <a:avLst/>
          </a:prstGeom>
          <a:ln w="9525">
            <a:noFill/>
          </a:ln>
        </p:spPr>
      </p:pic>
      <p:sp>
        <p:nvSpPr>
          <p:cNvPr id="98" name="5 - TextBox"/>
          <p:cNvSpPr/>
          <p:nvPr/>
        </p:nvSpPr>
        <p:spPr>
          <a:xfrm>
            <a:off x="5436000" y="4299840"/>
            <a:ext cx="3240000" cy="4546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200" spc="-1" strike="noStrike">
                <a:solidFill>
                  <a:srgbClr val="000000"/>
                </a:solidFill>
                <a:latin typeface="Calibri"/>
              </a:rPr>
              <a:t>Σχηματική παράσταση συστήματος ανάφλεξης αυτοκινήτου.</a:t>
            </a:r>
            <a:endParaRPr b="0" lang="en-US" sz="1200" spc="-1" strike="noStrike">
              <a:solidFill>
                <a:srgbClr val="000000"/>
              </a:solidFill>
              <a:latin typeface="Arial"/>
            </a:endParaRPr>
          </a:p>
        </p:txBody>
      </p:sp>
    </p:spTree>
  </p:cSld>
  <p:transition>
    <p:pull dir="rd"/>
  </p:transition>
  <p:timing>
    <p:tnLst>
      <p:par>
        <p:cTn id="62" dur="indefinite" restart="never" nodeType="tmRoot">
          <p:childTnLst>
            <p:seq>
              <p:cTn id="63" dur="indefinite" nodeType="mainSeq">
                <p:childTnLst>
                  <p:par>
                    <p:cTn id="64" fill="hold">
                      <p:stCondLst>
                        <p:cond delay="indefinite"/>
                      </p:stCondLst>
                      <p:childTnLst>
                        <p:par>
                          <p:cTn id="65" fill="hold">
                            <p:stCondLst>
                              <p:cond delay="0"/>
                            </p:stCondLst>
                            <p:childTnLst>
                              <p:par>
                                <p:cTn id="66" nodeType="clickEffect" fill="hold" presetClass="entr" presetID="3" presetSubtype="10">
                                  <p:stCondLst>
                                    <p:cond delay="0"/>
                                  </p:stCondLst>
                                  <p:childTnLst>
                                    <p:set>
                                      <p:cBhvr>
                                        <p:cTn id="67" dur="1" fill="hold">
                                          <p:stCondLst>
                                            <p:cond delay="0"/>
                                          </p:stCondLst>
                                        </p:cTn>
                                        <p:tgtEl>
                                          <p:spTgt spid="97"/>
                                        </p:tgtEl>
                                        <p:attrNameLst>
                                          <p:attrName>style.visibility</p:attrName>
                                        </p:attrNameLst>
                                      </p:cBhvr>
                                      <p:to>
                                        <p:strVal val="visible"/>
                                      </p:to>
                                    </p:set>
                                    <p:animEffect filter="blinds(horizontal)" transition="in">
                                      <p:cBhvr additive="repl">
                                        <p:cTn id="68" dur="500"/>
                                        <p:tgtEl>
                                          <p:spTgt spid="97"/>
                                        </p:tgtEl>
                                      </p:cBhvr>
                                    </p:animEffect>
                                  </p:childTnLst>
                                </p:cTn>
                              </p:par>
                            </p:childTnLst>
                          </p:cTn>
                        </p:par>
                        <p:par>
                          <p:cTn id="69" fill="hold">
                            <p:stCondLst>
                              <p:cond delay="500"/>
                            </p:stCondLst>
                            <p:childTnLst>
                              <p:par>
                                <p:cTn id="70" nodeType="afterEffect" fill="hold" presetClass="entr" presetID="2" presetSubtype="4">
                                  <p:stCondLst>
                                    <p:cond delay="500"/>
                                  </p:stCondLst>
                                  <p:childTnLst>
                                    <p:set>
                                      <p:cBhvr>
                                        <p:cTn id="71" dur="1" fill="hold">
                                          <p:stCondLst>
                                            <p:cond delay="0"/>
                                          </p:stCondLst>
                                        </p:cTn>
                                        <p:tgtEl>
                                          <p:spTgt spid="96">
                                            <p:txEl>
                                              <p:pRg st="1" end="1"/>
                                            </p:txEl>
                                          </p:spTgt>
                                        </p:tgtEl>
                                        <p:attrNameLst>
                                          <p:attrName>style.visibility</p:attrName>
                                        </p:attrNameLst>
                                      </p:cBhvr>
                                      <p:to>
                                        <p:strVal val="visible"/>
                                      </p:to>
                                    </p:set>
                                    <p:anim calcmode="lin" valueType="num">
                                      <p:cBhvr additive="repl">
                                        <p:cTn id="72" dur="500" fill="hold"/>
                                        <p:tgtEl>
                                          <p:spTgt spid="96">
                                            <p:txEl>
                                              <p:pRg st="1" end="1"/>
                                            </p:txEl>
                                          </p:spTgt>
                                        </p:tgtEl>
                                        <p:attrNameLst>
                                          <p:attrName>ppt_x</p:attrName>
                                        </p:attrNameLst>
                                      </p:cBhvr>
                                      <p:tavLst>
                                        <p:tav tm="0">
                                          <p:val>
                                            <p:strVal val="#ppt_x"/>
                                          </p:val>
                                        </p:tav>
                                        <p:tav tm="100000">
                                          <p:val>
                                            <p:strVal val="#ppt_x"/>
                                          </p:val>
                                        </p:tav>
                                      </p:tavLst>
                                    </p:anim>
                                    <p:anim calcmode="lin" valueType="num">
                                      <p:cBhvr additive="repl">
                                        <p:cTn id="73" dur="500" fill="hold"/>
                                        <p:tgtEl>
                                          <p:spTgt spid="96">
                                            <p:txEl>
                                              <p:pRg st="1" end="1"/>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500"/>
                            </p:stCondLst>
                            <p:childTnLst>
                              <p:par>
                                <p:cTn id="75" nodeType="afterEffect" fill="hold" presetClass="entr" presetID="2" presetSubtype="4">
                                  <p:stCondLst>
                                    <p:cond delay="500"/>
                                  </p:stCondLst>
                                  <p:childTnLst>
                                    <p:set>
                                      <p:cBhvr>
                                        <p:cTn id="76" dur="1" fill="hold">
                                          <p:stCondLst>
                                            <p:cond delay="0"/>
                                          </p:stCondLst>
                                        </p:cTn>
                                        <p:tgtEl>
                                          <p:spTgt spid="96">
                                            <p:txEl>
                                              <p:pRg st="2" end="2"/>
                                            </p:txEl>
                                          </p:spTgt>
                                        </p:tgtEl>
                                        <p:attrNameLst>
                                          <p:attrName>style.visibility</p:attrName>
                                        </p:attrNameLst>
                                      </p:cBhvr>
                                      <p:to>
                                        <p:strVal val="visible"/>
                                      </p:to>
                                    </p:set>
                                    <p:anim calcmode="lin" valueType="num">
                                      <p:cBhvr additive="repl">
                                        <p:cTn id="77" dur="500" fill="hold"/>
                                        <p:tgtEl>
                                          <p:spTgt spid="96">
                                            <p:txEl>
                                              <p:pRg st="2" end="2"/>
                                            </p:txEl>
                                          </p:spTgt>
                                        </p:tgtEl>
                                        <p:attrNameLst>
                                          <p:attrName>ppt_x</p:attrName>
                                        </p:attrNameLst>
                                      </p:cBhvr>
                                      <p:tavLst>
                                        <p:tav tm="0">
                                          <p:val>
                                            <p:strVal val="#ppt_x"/>
                                          </p:val>
                                        </p:tav>
                                        <p:tav tm="100000">
                                          <p:val>
                                            <p:strVal val="#ppt_x"/>
                                          </p:val>
                                        </p:tav>
                                      </p:tavLst>
                                    </p:anim>
                                    <p:anim calcmode="lin" valueType="num">
                                      <p:cBhvr additive="repl">
                                        <p:cTn id="78" dur="500" fill="hold"/>
                                        <p:tgtEl>
                                          <p:spTgt spid="96">
                                            <p:txEl>
                                              <p:pRg st="2" end="2"/>
                                            </p:txEl>
                                          </p:spTgt>
                                        </p:tgtEl>
                                        <p:attrNameLst>
                                          <p:attrName>ppt_y</p:attrName>
                                        </p:attrNameLst>
                                      </p:cBhvr>
                                      <p:tavLst>
                                        <p:tav tm="0">
                                          <p:val>
                                            <p:strVal val="1+#ppt_h/2"/>
                                          </p:val>
                                        </p:tav>
                                        <p:tav tm="100000">
                                          <p:val>
                                            <p:strVal val="#ppt_y"/>
                                          </p:val>
                                        </p:tav>
                                      </p:tavLst>
                                    </p:anim>
                                  </p:childTnLst>
                                </p:cTn>
                              </p:par>
                            </p:childTnLst>
                          </p:cTn>
                        </p:par>
                        <p:par>
                          <p:cTn id="79" fill="hold">
                            <p:stCondLst>
                              <p:cond delay="2500"/>
                            </p:stCondLst>
                            <p:childTnLst>
                              <p:par>
                                <p:cTn id="80" nodeType="afterEffect" fill="hold" presetClass="entr" presetID="2" presetSubtype="4">
                                  <p:stCondLst>
                                    <p:cond delay="500"/>
                                  </p:stCondLst>
                                  <p:childTnLst>
                                    <p:set>
                                      <p:cBhvr>
                                        <p:cTn id="81" dur="1" fill="hold">
                                          <p:stCondLst>
                                            <p:cond delay="0"/>
                                          </p:stCondLst>
                                        </p:cTn>
                                        <p:tgtEl>
                                          <p:spTgt spid="96">
                                            <p:txEl>
                                              <p:pRg st="3" end="3"/>
                                            </p:txEl>
                                          </p:spTgt>
                                        </p:tgtEl>
                                        <p:attrNameLst>
                                          <p:attrName>style.visibility</p:attrName>
                                        </p:attrNameLst>
                                      </p:cBhvr>
                                      <p:to>
                                        <p:strVal val="visible"/>
                                      </p:to>
                                    </p:set>
                                    <p:anim calcmode="lin" valueType="num">
                                      <p:cBhvr additive="repl">
                                        <p:cTn id="82" dur="500" fill="hold"/>
                                        <p:tgtEl>
                                          <p:spTgt spid="96">
                                            <p:txEl>
                                              <p:pRg st="3" end="3"/>
                                            </p:txEl>
                                          </p:spTgt>
                                        </p:tgtEl>
                                        <p:attrNameLst>
                                          <p:attrName>ppt_x</p:attrName>
                                        </p:attrNameLst>
                                      </p:cBhvr>
                                      <p:tavLst>
                                        <p:tav tm="0">
                                          <p:val>
                                            <p:strVal val="#ppt_x"/>
                                          </p:val>
                                        </p:tav>
                                        <p:tav tm="100000">
                                          <p:val>
                                            <p:strVal val="#ppt_x"/>
                                          </p:val>
                                        </p:tav>
                                      </p:tavLst>
                                    </p:anim>
                                    <p:anim calcmode="lin" valueType="num">
                                      <p:cBhvr additive="repl">
                                        <p:cTn id="83" dur="500" fill="hold"/>
                                        <p:tgtEl>
                                          <p:spTgt spid="96">
                                            <p:txEl>
                                              <p:pRg st="3" end="3"/>
                                            </p:txEl>
                                          </p:spTgt>
                                        </p:tgtEl>
                                        <p:attrNameLst>
                                          <p:attrName>ppt_y</p:attrName>
                                        </p:attrNameLst>
                                      </p:cBhvr>
                                      <p:tavLst>
                                        <p:tav tm="0">
                                          <p:val>
                                            <p:strVal val="1+#ppt_h/2"/>
                                          </p:val>
                                        </p:tav>
                                        <p:tav tm="100000">
                                          <p:val>
                                            <p:strVal val="#ppt_y"/>
                                          </p:val>
                                        </p:tav>
                                      </p:tavLst>
                                    </p:anim>
                                  </p:childTnLst>
                                </p:cTn>
                              </p:par>
                            </p:childTnLst>
                          </p:cTn>
                        </p:par>
                        <p:par>
                          <p:cTn id="84" fill="hold">
                            <p:stCondLst>
                              <p:cond delay="3500"/>
                            </p:stCondLst>
                            <p:childTnLst>
                              <p:par>
                                <p:cTn id="85" nodeType="afterEffect" fill="hold" presetClass="entr" presetID="2" presetSubtype="4">
                                  <p:stCondLst>
                                    <p:cond delay="500"/>
                                  </p:stCondLst>
                                  <p:childTnLst>
                                    <p:set>
                                      <p:cBhvr>
                                        <p:cTn id="86" dur="1" fill="hold">
                                          <p:stCondLst>
                                            <p:cond delay="0"/>
                                          </p:stCondLst>
                                        </p:cTn>
                                        <p:tgtEl>
                                          <p:spTgt spid="96">
                                            <p:txEl>
                                              <p:pRg st="4" end="4"/>
                                            </p:txEl>
                                          </p:spTgt>
                                        </p:tgtEl>
                                        <p:attrNameLst>
                                          <p:attrName>style.visibility</p:attrName>
                                        </p:attrNameLst>
                                      </p:cBhvr>
                                      <p:to>
                                        <p:strVal val="visible"/>
                                      </p:to>
                                    </p:set>
                                    <p:anim calcmode="lin" valueType="num">
                                      <p:cBhvr additive="repl">
                                        <p:cTn id="87" dur="500" fill="hold"/>
                                        <p:tgtEl>
                                          <p:spTgt spid="96">
                                            <p:txEl>
                                              <p:pRg st="4" end="4"/>
                                            </p:txEl>
                                          </p:spTgt>
                                        </p:tgtEl>
                                        <p:attrNameLst>
                                          <p:attrName>ppt_x</p:attrName>
                                        </p:attrNameLst>
                                      </p:cBhvr>
                                      <p:tavLst>
                                        <p:tav tm="0">
                                          <p:val>
                                            <p:strVal val="#ppt_x"/>
                                          </p:val>
                                        </p:tav>
                                        <p:tav tm="100000">
                                          <p:val>
                                            <p:strVal val="#ppt_x"/>
                                          </p:val>
                                        </p:tav>
                                      </p:tavLst>
                                    </p:anim>
                                    <p:anim calcmode="lin" valueType="num">
                                      <p:cBhvr additive="repl">
                                        <p:cTn id="88" dur="500" fill="hold"/>
                                        <p:tgtEl>
                                          <p:spTgt spid="96">
                                            <p:txEl>
                                              <p:pRg st="4" end="4"/>
                                            </p:txEl>
                                          </p:spTgt>
                                        </p:tgtEl>
                                        <p:attrNameLst>
                                          <p:attrName>ppt_y</p:attrName>
                                        </p:attrNameLst>
                                      </p:cBhvr>
                                      <p:tavLst>
                                        <p:tav tm="0">
                                          <p:val>
                                            <p:strVal val="1+#ppt_h/2"/>
                                          </p:val>
                                        </p:tav>
                                        <p:tav tm="100000">
                                          <p:val>
                                            <p:strVal val="#ppt_y"/>
                                          </p:val>
                                        </p:tav>
                                      </p:tavLst>
                                    </p:anim>
                                  </p:childTnLst>
                                </p:cTn>
                              </p:par>
                            </p:childTnLst>
                          </p:cTn>
                        </p:par>
                        <p:par>
                          <p:cTn id="89" fill="hold">
                            <p:stCondLst>
                              <p:cond delay="4500"/>
                            </p:stCondLst>
                            <p:childTnLst>
                              <p:par>
                                <p:cTn id="90" nodeType="afterEffect" fill="hold" presetClass="entr" presetID="2" presetSubtype="4">
                                  <p:stCondLst>
                                    <p:cond delay="500"/>
                                  </p:stCondLst>
                                  <p:childTnLst>
                                    <p:set>
                                      <p:cBhvr>
                                        <p:cTn id="91" dur="1" fill="hold">
                                          <p:stCondLst>
                                            <p:cond delay="0"/>
                                          </p:stCondLst>
                                        </p:cTn>
                                        <p:tgtEl>
                                          <p:spTgt spid="96">
                                            <p:txEl>
                                              <p:pRg st="5" end="5"/>
                                            </p:txEl>
                                          </p:spTgt>
                                        </p:tgtEl>
                                        <p:attrNameLst>
                                          <p:attrName>style.visibility</p:attrName>
                                        </p:attrNameLst>
                                      </p:cBhvr>
                                      <p:to>
                                        <p:strVal val="visible"/>
                                      </p:to>
                                    </p:set>
                                    <p:anim calcmode="lin" valueType="num">
                                      <p:cBhvr additive="repl">
                                        <p:cTn id="92" dur="500" fill="hold"/>
                                        <p:tgtEl>
                                          <p:spTgt spid="96">
                                            <p:txEl>
                                              <p:pRg st="5" end="5"/>
                                            </p:txEl>
                                          </p:spTgt>
                                        </p:tgtEl>
                                        <p:attrNameLst>
                                          <p:attrName>ppt_x</p:attrName>
                                        </p:attrNameLst>
                                      </p:cBhvr>
                                      <p:tavLst>
                                        <p:tav tm="0">
                                          <p:val>
                                            <p:strVal val="#ppt_x"/>
                                          </p:val>
                                        </p:tav>
                                        <p:tav tm="100000">
                                          <p:val>
                                            <p:strVal val="#ppt_x"/>
                                          </p:val>
                                        </p:tav>
                                      </p:tavLst>
                                    </p:anim>
                                    <p:anim calcmode="lin" valueType="num">
                                      <p:cBhvr additive="repl">
                                        <p:cTn id="93" dur="500" fill="hold"/>
                                        <p:tgtEl>
                                          <p:spTgt spid="96">
                                            <p:txEl>
                                              <p:pRg st="5" end="5"/>
                                            </p:txEl>
                                          </p:spTgt>
                                        </p:tgtEl>
                                        <p:attrNameLst>
                                          <p:attrName>ppt_y</p:attrName>
                                        </p:attrNameLst>
                                      </p:cBhvr>
                                      <p:tavLst>
                                        <p:tav tm="0">
                                          <p:val>
                                            <p:strVal val="1+#ppt_h/2"/>
                                          </p:val>
                                        </p:tav>
                                        <p:tav tm="100000">
                                          <p:val>
                                            <p:strVal val="#ppt_y"/>
                                          </p:val>
                                        </p:tav>
                                      </p:tavLst>
                                    </p:anim>
                                  </p:childTnLst>
                                </p:cTn>
                              </p:par>
                            </p:childTnLst>
                          </p:cTn>
                        </p:par>
                        <p:par>
                          <p:cTn id="94" fill="hold">
                            <p:stCondLst>
                              <p:cond delay="5500"/>
                            </p:stCondLst>
                            <p:childTnLst>
                              <p:par>
                                <p:cTn id="95" nodeType="afterEffect" fill="hold" presetClass="entr" presetID="2" presetSubtype="4">
                                  <p:stCondLst>
                                    <p:cond delay="500"/>
                                  </p:stCondLst>
                                  <p:childTnLst>
                                    <p:set>
                                      <p:cBhvr>
                                        <p:cTn id="96" dur="1" fill="hold">
                                          <p:stCondLst>
                                            <p:cond delay="0"/>
                                          </p:stCondLst>
                                        </p:cTn>
                                        <p:tgtEl>
                                          <p:spTgt spid="96">
                                            <p:txEl>
                                              <p:pRg st="6" end="6"/>
                                            </p:txEl>
                                          </p:spTgt>
                                        </p:tgtEl>
                                        <p:attrNameLst>
                                          <p:attrName>style.visibility</p:attrName>
                                        </p:attrNameLst>
                                      </p:cBhvr>
                                      <p:to>
                                        <p:strVal val="visible"/>
                                      </p:to>
                                    </p:set>
                                    <p:anim calcmode="lin" valueType="num">
                                      <p:cBhvr additive="repl">
                                        <p:cTn id="97" dur="500" fill="hold"/>
                                        <p:tgtEl>
                                          <p:spTgt spid="96">
                                            <p:txEl>
                                              <p:pRg st="6" end="6"/>
                                            </p:txEl>
                                          </p:spTgt>
                                        </p:tgtEl>
                                        <p:attrNameLst>
                                          <p:attrName>ppt_x</p:attrName>
                                        </p:attrNameLst>
                                      </p:cBhvr>
                                      <p:tavLst>
                                        <p:tav tm="0">
                                          <p:val>
                                            <p:strVal val="#ppt_x"/>
                                          </p:val>
                                        </p:tav>
                                        <p:tav tm="100000">
                                          <p:val>
                                            <p:strVal val="#ppt_x"/>
                                          </p:val>
                                        </p:tav>
                                      </p:tavLst>
                                    </p:anim>
                                    <p:anim calcmode="lin" valueType="num">
                                      <p:cBhvr additive="repl">
                                        <p:cTn id="98" dur="500" fill="hold"/>
                                        <p:tgtEl>
                                          <p:spTgt spid="9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00" name="8 - TextBox"/>
          <p:cNvSpPr/>
          <p:nvPr/>
        </p:nvSpPr>
        <p:spPr>
          <a:xfrm>
            <a:off x="395640" y="699480"/>
            <a:ext cx="8280720" cy="4042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001"/>
              </a:spcAft>
            </a:pPr>
            <a:r>
              <a:rPr b="0" lang="el-GR" sz="1800" spc="-1" strike="noStrike">
                <a:solidFill>
                  <a:srgbClr val="000000"/>
                </a:solidFill>
                <a:latin typeface="Arial"/>
              </a:rPr>
              <a:t>Ο πολλαπλασιαστής περιέχει το πρωτεύον και το δευτερεύον πηνίο. </a:t>
            </a:r>
            <a:endParaRPr b="0" lang="en-US" sz="1800" spc="-1" strike="noStrike">
              <a:solidFill>
                <a:srgbClr val="000000"/>
              </a:solidFill>
              <a:latin typeface="Arial"/>
            </a:endParaRPr>
          </a:p>
          <a:p>
            <a:pPr algn="ctr">
              <a:lnSpc>
                <a:spcPct val="100000"/>
              </a:lnSpc>
              <a:spcAft>
                <a:spcPts val="1001"/>
              </a:spcAft>
            </a:pPr>
            <a:r>
              <a:rPr b="0" lang="el-GR" sz="1800" spc="-1" strike="noStrike">
                <a:solidFill>
                  <a:srgbClr val="000000"/>
                </a:solidFill>
                <a:latin typeface="Arial"/>
              </a:rPr>
              <a:t>Σύμφωνα με τη Φυσική, όταν ένας αγωγός διαρρέεται από ηλεκτρικό ρεύμα, γύρω του δημιουργείται ένα μαγνητικό πεδίο. Εάν διακοπεί το ρεύμα, το μαγνητικό πεδίο μηδενίζεται. </a:t>
            </a:r>
            <a:endParaRPr b="0" lang="en-US" sz="1800" spc="-1" strike="noStrike">
              <a:solidFill>
                <a:srgbClr val="000000"/>
              </a:solidFill>
              <a:latin typeface="Arial"/>
            </a:endParaRPr>
          </a:p>
          <a:p>
            <a:pPr algn="ctr">
              <a:lnSpc>
                <a:spcPct val="100000"/>
              </a:lnSpc>
              <a:spcAft>
                <a:spcPts val="1001"/>
              </a:spcAft>
            </a:pPr>
            <a:r>
              <a:rPr b="0" lang="el-GR" sz="1800" spc="-1" strike="noStrike">
                <a:solidFill>
                  <a:srgbClr val="000000"/>
                </a:solidFill>
                <a:latin typeface="Arial"/>
              </a:rPr>
              <a:t>Όταν αυτό συμβεί στο πρωτεύον κύκλωμα του πολλαπλασιαστή, που διαρρέεται από ρεύμα χαμηλής τάσης, τότε εξ επαγωγής δημιουργείται ένα ρεύμα υψηλής τάσης που διαρρέει το δευτερεύον κύκλωμα.</a:t>
            </a:r>
            <a:endParaRPr b="0" lang="en-US" sz="1800" spc="-1" strike="noStrike">
              <a:solidFill>
                <a:srgbClr val="000000"/>
              </a:solidFill>
              <a:latin typeface="Arial"/>
            </a:endParaRPr>
          </a:p>
          <a:p>
            <a:pPr algn="ctr">
              <a:lnSpc>
                <a:spcPct val="100000"/>
              </a:lnSpc>
              <a:spcAft>
                <a:spcPts val="1001"/>
              </a:spcAft>
            </a:pPr>
            <a:endParaRPr b="0" lang="en-US" sz="2800" spc="-1" strike="noStrike">
              <a:solidFill>
                <a:srgbClr val="000000"/>
              </a:solidFill>
              <a:latin typeface="Arial"/>
            </a:endParaRPr>
          </a:p>
          <a:p>
            <a:pPr algn="ctr">
              <a:lnSpc>
                <a:spcPct val="100000"/>
              </a:lnSpc>
              <a:spcAft>
                <a:spcPts val="1001"/>
              </a:spcAft>
            </a:pPr>
            <a:r>
              <a:rPr b="0" i="1" lang="el-GR" sz="1800" spc="-1" strike="noStrike">
                <a:solidFill>
                  <a:schemeClr val="accent6">
                    <a:lumMod val="50000"/>
                  </a:schemeClr>
                </a:solidFill>
                <a:latin typeface="Arial"/>
              </a:rPr>
              <a:t>Η βελτίωση της τεχνολογίας και η εξέλιξη των συστημάτων έγκειται στην ακριβέστερη, εντονότερη και μικρότερης διάρκειας διακοπή του πρωτεύοντος κυκλώματος, και στην αντίστοιχη δημιουργία του υψηλής τάσης ρεύματος στο δευτερεύον κύκλωμα.</a:t>
            </a:r>
            <a:endParaRPr b="0" lang="en-US" sz="1800" spc="-1" strike="noStrike">
              <a:solidFill>
                <a:srgbClr val="000000"/>
              </a:solidFill>
              <a:latin typeface="Arial"/>
            </a:endParaRPr>
          </a:p>
        </p:txBody>
      </p:sp>
    </p:spTree>
  </p:cSld>
  <p:transition>
    <p:pull dir="rd"/>
  </p:transition>
  <p:timing>
    <p:tnLst>
      <p:par>
        <p:cTn id="99" dur="indefinite" restart="never" nodeType="tmRoot">
          <p:childTnLst>
            <p:seq>
              <p:cTn id="100" dur="indefinite" nodeType="mainSeq">
                <p:childTnLst>
                  <p:par>
                    <p:cTn id="101" fill="hold">
                      <p:stCondLst>
                        <p:cond delay="indefinite"/>
                      </p:stCondLst>
                      <p:childTnLst>
                        <p:par>
                          <p:cTn id="102" fill="hold">
                            <p:stCondLst>
                              <p:cond delay="0"/>
                            </p:stCondLst>
                            <p:childTnLst>
                              <p:par>
                                <p:cTn id="103" nodeType="clickEffect" fill="hold" presetClass="entr" presetID="2" presetSubtype="4">
                                  <p:stCondLst>
                                    <p:cond delay="0"/>
                                  </p:stCondLst>
                                  <p:childTnLst>
                                    <p:set>
                                      <p:cBhvr>
                                        <p:cTn id="104" dur="1" fill="hold">
                                          <p:stCondLst>
                                            <p:cond delay="0"/>
                                          </p:stCondLst>
                                        </p:cTn>
                                        <p:tgtEl>
                                          <p:spTgt spid="100">
                                            <p:txEl>
                                              <p:pRg st="1" end="1"/>
                                            </p:txEl>
                                          </p:spTgt>
                                        </p:tgtEl>
                                        <p:attrNameLst>
                                          <p:attrName>style.visibility</p:attrName>
                                        </p:attrNameLst>
                                      </p:cBhvr>
                                      <p:to>
                                        <p:strVal val="visible"/>
                                      </p:to>
                                    </p:set>
                                    <p:anim calcmode="lin" valueType="num">
                                      <p:cBhvr additive="repl">
                                        <p:cTn id="105"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repl">
                                        <p:cTn id="106" dur="500" fill="hold"/>
                                        <p:tgtEl>
                                          <p:spTgt spid="100">
                                            <p:txEl>
                                              <p:pRg st="1" end="1"/>
                                            </p:txEl>
                                          </p:spTgt>
                                        </p:tgtEl>
                                        <p:attrNameLst>
                                          <p:attrName>ppt_y</p:attrName>
                                        </p:attrNameLst>
                                      </p:cBhvr>
                                      <p:tavLst>
                                        <p:tav tm="0">
                                          <p:val>
                                            <p:strVal val="1+#ppt_h/2"/>
                                          </p:val>
                                        </p:tav>
                                        <p:tav tm="100000">
                                          <p:val>
                                            <p:strVal val="#ppt_y"/>
                                          </p:val>
                                        </p:tav>
                                      </p:tavLst>
                                    </p:anim>
                                  </p:childTnLst>
                                </p:cTn>
                              </p:par>
                              <p:par>
                                <p:cTn id="107" nodeType="withEffect" fill="hold" presetClass="entr" presetID="2" presetSubtype="4">
                                  <p:stCondLst>
                                    <p:cond delay="0"/>
                                  </p:stCondLst>
                                  <p:childTnLst>
                                    <p:set>
                                      <p:cBhvr>
                                        <p:cTn id="108" dur="1" fill="hold">
                                          <p:stCondLst>
                                            <p:cond delay="0"/>
                                          </p:stCondLst>
                                        </p:cTn>
                                        <p:tgtEl>
                                          <p:spTgt spid="100">
                                            <p:txEl>
                                              <p:pRg st="2" end="2"/>
                                            </p:txEl>
                                          </p:spTgt>
                                        </p:tgtEl>
                                        <p:attrNameLst>
                                          <p:attrName>style.visibility</p:attrName>
                                        </p:attrNameLst>
                                      </p:cBhvr>
                                      <p:to>
                                        <p:strVal val="visible"/>
                                      </p:to>
                                    </p:set>
                                    <p:anim calcmode="lin" valueType="num">
                                      <p:cBhvr additive="repl">
                                        <p:cTn id="109"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repl">
                                        <p:cTn id="110" dur="500" fill="hold"/>
                                        <p:tgtEl>
                                          <p:spTgt spid="100">
                                            <p:txEl>
                                              <p:pRg st="2" end="2"/>
                                            </p:txEl>
                                          </p:spTgt>
                                        </p:tgtEl>
                                        <p:attrNameLst>
                                          <p:attrName>ppt_y</p:attrName>
                                        </p:attrNameLst>
                                      </p:cBhvr>
                                      <p:tavLst>
                                        <p:tav tm="0">
                                          <p:val>
                                            <p:strVal val="1+#ppt_h/2"/>
                                          </p:val>
                                        </p:tav>
                                        <p:tav tm="100000">
                                          <p:val>
                                            <p:strVal val="#ppt_y"/>
                                          </p:val>
                                        </p:tav>
                                      </p:tavLst>
                                    </p:anim>
                                  </p:childTnLst>
                                </p:cTn>
                              </p:par>
                              <p:par>
                                <p:cTn id="111" nodeType="withEffect" fill="hold" presetClass="entr" presetID="4" presetSubtype="16">
                                  <p:stCondLst>
                                    <p:cond delay="0"/>
                                  </p:stCondLst>
                                  <p:childTnLst>
                                    <p:set>
                                      <p:cBhvr>
                                        <p:cTn id="112" dur="1" fill="hold">
                                          <p:stCondLst>
                                            <p:cond delay="0"/>
                                          </p:stCondLst>
                                        </p:cTn>
                                        <p:tgtEl>
                                          <p:spTgt spid="100">
                                            <p:txEl>
                                              <p:pRg st="4" end="4"/>
                                            </p:txEl>
                                          </p:spTgt>
                                        </p:tgtEl>
                                        <p:attrNameLst>
                                          <p:attrName>style.visibility</p:attrName>
                                        </p:attrNameLst>
                                      </p:cBhvr>
                                      <p:to>
                                        <p:strVal val="visible"/>
                                      </p:to>
                                    </p:set>
                                    <p:animEffect filter="box(in)" transition="in">
                                      <p:cBhvr additive="repl">
                                        <p:cTn id="113" dur="500"/>
                                        <p:tgtEl>
                                          <p:spTgt spid="10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02" name="8 - TextBox"/>
          <p:cNvSpPr/>
          <p:nvPr/>
        </p:nvSpPr>
        <p:spPr>
          <a:xfrm>
            <a:off x="395640" y="987480"/>
            <a:ext cx="8280720" cy="3214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001"/>
              </a:spcAft>
            </a:pPr>
            <a:r>
              <a:rPr b="0" lang="el-GR" sz="1800" spc="-1" strike="noStrike">
                <a:solidFill>
                  <a:srgbClr val="000000"/>
                </a:solidFill>
                <a:latin typeface="Arial"/>
              </a:rPr>
              <a:t>Η μπαταρία παρέχει ηλεκτρικό ρεύμα χαμηλής τάσης (6 έως 12 Volt) που μετατρέπεται σε ρεύμα υψηλής τάσης (περισσότερο από 20.000 Volt στα μηχανικά συστήματα ανάφλεξης και 35.000 με 40.000 Volt στις ηλεκτρονικές αναφλέξεις) με τη βοήθεια του πολλαπλασιαστή. </a:t>
            </a:r>
            <a:endParaRPr b="0" lang="en-US" sz="1800" spc="-1" strike="noStrike">
              <a:solidFill>
                <a:srgbClr val="000000"/>
              </a:solidFill>
              <a:latin typeface="Arial"/>
            </a:endParaRPr>
          </a:p>
          <a:p>
            <a:pPr algn="ctr">
              <a:lnSpc>
                <a:spcPct val="100000"/>
              </a:lnSpc>
              <a:spcAft>
                <a:spcPts val="1001"/>
              </a:spcAft>
            </a:pPr>
            <a:endParaRPr b="0" lang="en-US" sz="1800" spc="-1" strike="noStrike">
              <a:solidFill>
                <a:srgbClr val="000000"/>
              </a:solidFill>
              <a:latin typeface="Arial"/>
            </a:endParaRPr>
          </a:p>
          <a:p>
            <a:pPr algn="ctr">
              <a:lnSpc>
                <a:spcPct val="100000"/>
              </a:lnSpc>
              <a:spcAft>
                <a:spcPts val="1001"/>
              </a:spcAft>
            </a:pPr>
            <a:endParaRPr b="0" lang="en-US" sz="1800" spc="-1" strike="noStrike">
              <a:solidFill>
                <a:srgbClr val="000000"/>
              </a:solidFill>
              <a:latin typeface="Arial"/>
            </a:endParaRPr>
          </a:p>
          <a:p>
            <a:pPr algn="ctr">
              <a:lnSpc>
                <a:spcPct val="100000"/>
              </a:lnSpc>
              <a:spcAft>
                <a:spcPts val="1001"/>
              </a:spcAft>
            </a:pPr>
            <a:r>
              <a:rPr b="0" lang="el-GR" sz="1800" spc="-1" strike="noStrike">
                <a:solidFill>
                  <a:srgbClr val="000000"/>
                </a:solidFill>
                <a:latin typeface="Arial"/>
              </a:rPr>
              <a:t>Οι αυτόματοι διακόπτες (</a:t>
            </a:r>
            <a:r>
              <a:rPr b="0" i="1" lang="el-GR" sz="1800" spc="-1" strike="noStrike">
                <a:solidFill>
                  <a:srgbClr val="000000"/>
                </a:solidFill>
                <a:latin typeface="Arial"/>
              </a:rPr>
              <a:t>πλατίνες</a:t>
            </a:r>
            <a:r>
              <a:rPr b="0" lang="el-GR" sz="1800" spc="-1" strike="noStrike">
                <a:solidFill>
                  <a:srgbClr val="000000"/>
                </a:solidFill>
                <a:latin typeface="Arial"/>
              </a:rPr>
              <a:t>) ελέγχονται από ένα έκκεντρο (κάμα), το οποίο τους ανοίγει τις κατάλληλες στιγμές κατά τον κύκλο λειτουργίας της μηχανής, με αποτέλεσμα ο αναφλεκτήρας να τροφοδοτείται με έναν παλμό υψηλής τάσης, όταν το μίγμα βενζίνης-αέρα είναι έτοιμο να αναφλεγεί. </a:t>
            </a:r>
            <a:endParaRPr b="0" lang="en-US" sz="1800" spc="-1" strike="noStrike">
              <a:solidFill>
                <a:srgbClr val="000000"/>
              </a:solidFill>
              <a:latin typeface="Arial"/>
            </a:endParaRPr>
          </a:p>
        </p:txBody>
      </p:sp>
    </p:spTree>
  </p:cSld>
  <p:transition>
    <p:pull dir="rd"/>
  </p:transition>
  <p:timing>
    <p:tnLst>
      <p:par>
        <p:cTn id="114" dur="indefinite" restart="never" nodeType="tmRoot">
          <p:childTnLst>
            <p:seq>
              <p:cTn id="115" dur="indefinite" nodeType="mainSeq">
                <p:childTnLst>
                  <p:par>
                    <p:cTn id="116" fill="hold">
                      <p:stCondLst>
                        <p:cond delay="indefinite"/>
                      </p:stCondLst>
                      <p:childTnLst>
                        <p:par>
                          <p:cTn id="117" fill="hold">
                            <p:stCondLst>
                              <p:cond delay="0"/>
                            </p:stCondLst>
                            <p:childTnLst>
                              <p:par>
                                <p:cTn id="118" nodeType="clickEffect" fill="hold" presetClass="entr" presetID="2" presetSubtype="4">
                                  <p:stCondLst>
                                    <p:cond delay="0"/>
                                  </p:stCondLst>
                                  <p:childTnLst>
                                    <p:set>
                                      <p:cBhvr>
                                        <p:cTn id="119" dur="1" fill="hold">
                                          <p:stCondLst>
                                            <p:cond delay="0"/>
                                          </p:stCondLst>
                                        </p:cTn>
                                        <p:tgtEl>
                                          <p:spTgt spid="102">
                                            <p:txEl>
                                              <p:pRg st="0" end="0"/>
                                            </p:txEl>
                                          </p:spTgt>
                                        </p:tgtEl>
                                        <p:attrNameLst>
                                          <p:attrName>style.visibility</p:attrName>
                                        </p:attrNameLst>
                                      </p:cBhvr>
                                      <p:to>
                                        <p:strVal val="visible"/>
                                      </p:to>
                                    </p:set>
                                    <p:anim calcmode="lin" valueType="num">
                                      <p:cBhvr additive="repl">
                                        <p:cTn id="120"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additive="repl">
                                        <p:cTn id="121" dur="500" fill="hold"/>
                                        <p:tgtEl>
                                          <p:spTgt spid="102">
                                            <p:txEl>
                                              <p:pRg st="0" end="0"/>
                                            </p:txEl>
                                          </p:spTgt>
                                        </p:tgtEl>
                                        <p:attrNameLst>
                                          <p:attrName>ppt_y</p:attrName>
                                        </p:attrNameLst>
                                      </p:cBhvr>
                                      <p:tavLst>
                                        <p:tav tm="0">
                                          <p:val>
                                            <p:strVal val="1+#ppt_h/2"/>
                                          </p:val>
                                        </p:tav>
                                        <p:tav tm="100000">
                                          <p:val>
                                            <p:strVal val="#ppt_y"/>
                                          </p:val>
                                        </p:tav>
                                      </p:tavLst>
                                    </p:anim>
                                  </p:childTnLst>
                                </p:cTn>
                              </p:par>
                              <p:par>
                                <p:cTn id="122" nodeType="withEffect" fill="hold" presetClass="entr" presetID="2" presetSubtype="4">
                                  <p:stCondLst>
                                    <p:cond delay="0"/>
                                  </p:stCondLst>
                                  <p:childTnLst>
                                    <p:set>
                                      <p:cBhvr>
                                        <p:cTn id="123" dur="1" fill="hold">
                                          <p:stCondLst>
                                            <p:cond delay="0"/>
                                          </p:stCondLst>
                                        </p:cTn>
                                        <p:tgtEl>
                                          <p:spTgt spid="102">
                                            <p:txEl>
                                              <p:pRg st="3" end="3"/>
                                            </p:txEl>
                                          </p:spTgt>
                                        </p:tgtEl>
                                        <p:attrNameLst>
                                          <p:attrName>style.visibility</p:attrName>
                                        </p:attrNameLst>
                                      </p:cBhvr>
                                      <p:to>
                                        <p:strVal val="visible"/>
                                      </p:to>
                                    </p:set>
                                    <p:anim calcmode="lin" valueType="num">
                                      <p:cBhvr additive="repl">
                                        <p:cTn id="124" dur="500" fill="hold"/>
                                        <p:tgtEl>
                                          <p:spTgt spid="102">
                                            <p:txEl>
                                              <p:pRg st="3" end="3"/>
                                            </p:txEl>
                                          </p:spTgt>
                                        </p:tgtEl>
                                        <p:attrNameLst>
                                          <p:attrName>ppt_x</p:attrName>
                                        </p:attrNameLst>
                                      </p:cBhvr>
                                      <p:tavLst>
                                        <p:tav tm="0">
                                          <p:val>
                                            <p:strVal val="#ppt_x"/>
                                          </p:val>
                                        </p:tav>
                                        <p:tav tm="100000">
                                          <p:val>
                                            <p:strVal val="#ppt_x"/>
                                          </p:val>
                                        </p:tav>
                                      </p:tavLst>
                                    </p:anim>
                                    <p:anim calcmode="lin" valueType="num">
                                      <p:cBhvr additive="repl">
                                        <p:cTn id="125" dur="500" fill="hold"/>
                                        <p:tgtEl>
                                          <p:spTgt spid="10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04" name="8 - TextBox"/>
          <p:cNvSpPr/>
          <p:nvPr/>
        </p:nvSpPr>
        <p:spPr>
          <a:xfrm>
            <a:off x="395640" y="847800"/>
            <a:ext cx="8280720" cy="3488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001"/>
              </a:spcAft>
            </a:pPr>
            <a:r>
              <a:rPr b="0" lang="el-GR" sz="1800" spc="-1" strike="noStrike">
                <a:solidFill>
                  <a:srgbClr val="000000"/>
                </a:solidFill>
                <a:latin typeface="Arial"/>
              </a:rPr>
              <a:t>Ο διανομέας διοχετεύει τους διαδοχικούς αυτούς παλμούς υψηλής τάσης στον κάθε αναφλεκτήρα, με καθορισμένη σειρά (σειρά ανάφλεξης). </a:t>
            </a:r>
            <a:endParaRPr b="0" lang="en-US" sz="1800" spc="-1" strike="noStrike">
              <a:solidFill>
                <a:srgbClr val="000000"/>
              </a:solidFill>
              <a:latin typeface="Arial"/>
            </a:endParaRPr>
          </a:p>
          <a:p>
            <a:pPr algn="ctr">
              <a:lnSpc>
                <a:spcPct val="100000"/>
              </a:lnSpc>
              <a:spcAft>
                <a:spcPts val="1001"/>
              </a:spcAft>
            </a:pPr>
            <a:endParaRPr b="0" lang="en-US" sz="1800" spc="-1" strike="noStrike">
              <a:solidFill>
                <a:srgbClr val="000000"/>
              </a:solidFill>
              <a:latin typeface="Arial"/>
            </a:endParaRPr>
          </a:p>
          <a:p>
            <a:pPr algn="ctr">
              <a:lnSpc>
                <a:spcPct val="100000"/>
              </a:lnSpc>
              <a:spcAft>
                <a:spcPts val="1001"/>
              </a:spcAft>
            </a:pPr>
            <a:endParaRPr b="0" lang="en-US" sz="1800" spc="-1" strike="noStrike">
              <a:solidFill>
                <a:srgbClr val="000000"/>
              </a:solidFill>
              <a:latin typeface="Arial"/>
            </a:endParaRPr>
          </a:p>
          <a:p>
            <a:pPr algn="ctr">
              <a:lnSpc>
                <a:spcPct val="100000"/>
              </a:lnSpc>
              <a:spcAft>
                <a:spcPts val="1001"/>
              </a:spcAft>
            </a:pPr>
            <a:r>
              <a:rPr b="0" lang="el-GR" sz="1800" spc="-1" strike="noStrike">
                <a:solidFill>
                  <a:srgbClr val="000000"/>
                </a:solidFill>
                <a:latin typeface="Arial"/>
              </a:rPr>
              <a:t>Ο πυκνωτής, που είναι συνδεδεμένος στα άκρα των διακοπτών, σκοπό έχει να τους προφυλάσσει από τη φθορά -λόγω σπινθηρισμού-, ενώ βοηθά και στην απότομη διακοπή του πρωτεύοντος. Για να αυξηθεί, μάλιστα, ακόμη περισσότερο ο χρόνος ζωής των διακοπτών στα ηλεκτρονικά συστήματα, χρησιμοποιούνται κρυσταλλοτρίοδοι (τρανζίστορς), που είναι διατάξεις στις οποίες ένα μικρό ρεύμα στην είσοδο (κύκλωμα διακοπτών) ελέγχει ένα πολύ μεγαλύτερο ρεύμα στην έξοδο (πηνίο δευτερεύοντος κυκλώματος).</a:t>
            </a:r>
            <a:endParaRPr b="0" lang="en-US" sz="1800" spc="-1" strike="noStrike">
              <a:solidFill>
                <a:srgbClr val="000000"/>
              </a:solidFill>
              <a:latin typeface="Arial"/>
            </a:endParaRPr>
          </a:p>
        </p:txBody>
      </p:sp>
    </p:spTree>
  </p:cSld>
  <p:transition>
    <p:pull dir="rd"/>
  </p:transition>
  <p:timing>
    <p:tnLst>
      <p:par>
        <p:cTn id="126" dur="indefinite" restart="never" nodeType="tmRoot">
          <p:childTnLst>
            <p:seq>
              <p:cTn id="127" dur="indefinite" nodeType="mainSeq">
                <p:childTnLst>
                  <p:par>
                    <p:cTn id="128" fill="hold">
                      <p:stCondLst>
                        <p:cond delay="indefinite"/>
                      </p:stCondLst>
                      <p:childTnLst>
                        <p:par>
                          <p:cTn id="129" fill="hold">
                            <p:stCondLst>
                              <p:cond delay="0"/>
                            </p:stCondLst>
                            <p:childTnLst>
                              <p:par>
                                <p:cTn id="130" nodeType="clickEffect" fill="hold" presetClass="entr" presetID="2" presetSubtype="4">
                                  <p:stCondLst>
                                    <p:cond delay="0"/>
                                  </p:stCondLst>
                                  <p:childTnLst>
                                    <p:set>
                                      <p:cBhvr>
                                        <p:cTn id="131" dur="1" fill="hold">
                                          <p:stCondLst>
                                            <p:cond delay="0"/>
                                          </p:stCondLst>
                                        </p:cTn>
                                        <p:tgtEl>
                                          <p:spTgt spid="104">
                                            <p:txEl>
                                              <p:pRg st="0" end="0"/>
                                            </p:txEl>
                                          </p:spTgt>
                                        </p:tgtEl>
                                        <p:attrNameLst>
                                          <p:attrName>style.visibility</p:attrName>
                                        </p:attrNameLst>
                                      </p:cBhvr>
                                      <p:to>
                                        <p:strVal val="visible"/>
                                      </p:to>
                                    </p:set>
                                    <p:anim calcmode="lin" valueType="num">
                                      <p:cBhvr additive="repl">
                                        <p:cTn id="132" dur="500" fill="hold"/>
                                        <p:tgtEl>
                                          <p:spTgt spid="104">
                                            <p:txEl>
                                              <p:pRg st="0" end="0"/>
                                            </p:txEl>
                                          </p:spTgt>
                                        </p:tgtEl>
                                        <p:attrNameLst>
                                          <p:attrName>ppt_x</p:attrName>
                                        </p:attrNameLst>
                                      </p:cBhvr>
                                      <p:tavLst>
                                        <p:tav tm="0">
                                          <p:val>
                                            <p:strVal val="#ppt_x"/>
                                          </p:val>
                                        </p:tav>
                                        <p:tav tm="100000">
                                          <p:val>
                                            <p:strVal val="#ppt_x"/>
                                          </p:val>
                                        </p:tav>
                                      </p:tavLst>
                                    </p:anim>
                                    <p:anim calcmode="lin" valueType="num">
                                      <p:cBhvr additive="repl">
                                        <p:cTn id="133" dur="500" fill="hold"/>
                                        <p:tgtEl>
                                          <p:spTgt spid="104">
                                            <p:txEl>
                                              <p:pRg st="0" end="0"/>
                                            </p:txEl>
                                          </p:spTgt>
                                        </p:tgtEl>
                                        <p:attrNameLst>
                                          <p:attrName>ppt_y</p:attrName>
                                        </p:attrNameLst>
                                      </p:cBhvr>
                                      <p:tavLst>
                                        <p:tav tm="0">
                                          <p:val>
                                            <p:strVal val="1+#ppt_h/2"/>
                                          </p:val>
                                        </p:tav>
                                        <p:tav tm="100000">
                                          <p:val>
                                            <p:strVal val="#ppt_y"/>
                                          </p:val>
                                        </p:tav>
                                      </p:tavLst>
                                    </p:anim>
                                  </p:childTnLst>
                                </p:cTn>
                              </p:par>
                              <p:par>
                                <p:cTn id="134" nodeType="withEffect" fill="hold" presetClass="entr" presetID="2" presetSubtype="4">
                                  <p:stCondLst>
                                    <p:cond delay="0"/>
                                  </p:stCondLst>
                                  <p:childTnLst>
                                    <p:set>
                                      <p:cBhvr>
                                        <p:cTn id="135" dur="1" fill="hold">
                                          <p:stCondLst>
                                            <p:cond delay="0"/>
                                          </p:stCondLst>
                                        </p:cTn>
                                        <p:tgtEl>
                                          <p:spTgt spid="104">
                                            <p:txEl>
                                              <p:pRg st="3" end="3"/>
                                            </p:txEl>
                                          </p:spTgt>
                                        </p:tgtEl>
                                        <p:attrNameLst>
                                          <p:attrName>style.visibility</p:attrName>
                                        </p:attrNameLst>
                                      </p:cBhvr>
                                      <p:to>
                                        <p:strVal val="visible"/>
                                      </p:to>
                                    </p:set>
                                    <p:anim calcmode="lin" valueType="num">
                                      <p:cBhvr additive="repl">
                                        <p:cTn id="136" dur="500" fill="hold"/>
                                        <p:tgtEl>
                                          <p:spTgt spid="104">
                                            <p:txEl>
                                              <p:pRg st="3" end="3"/>
                                            </p:txEl>
                                          </p:spTgt>
                                        </p:tgtEl>
                                        <p:attrNameLst>
                                          <p:attrName>ppt_x</p:attrName>
                                        </p:attrNameLst>
                                      </p:cBhvr>
                                      <p:tavLst>
                                        <p:tav tm="0">
                                          <p:val>
                                            <p:strVal val="#ppt_x"/>
                                          </p:val>
                                        </p:tav>
                                        <p:tav tm="100000">
                                          <p:val>
                                            <p:strVal val="#ppt_x"/>
                                          </p:val>
                                        </p:tav>
                                      </p:tavLst>
                                    </p:anim>
                                    <p:anim calcmode="lin" valueType="num">
                                      <p:cBhvr additive="repl">
                                        <p:cTn id="137" dur="500" fill="hold"/>
                                        <p:tgtEl>
                                          <p:spTgt spid="10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Συστήματα Ανάφλεξης</a:t>
            </a:r>
            <a:endParaRPr b="0" lang="en-US" sz="2300" spc="-1" strike="noStrike">
              <a:solidFill>
                <a:srgbClr val="000000"/>
              </a:solidFill>
              <a:latin typeface="Arial"/>
            </a:endParaRPr>
          </a:p>
        </p:txBody>
      </p:sp>
      <p:sp>
        <p:nvSpPr>
          <p:cNvPr id="106" name="8 - TextBox"/>
          <p:cNvSpPr/>
          <p:nvPr/>
        </p:nvSpPr>
        <p:spPr>
          <a:xfrm>
            <a:off x="395640" y="906120"/>
            <a:ext cx="8280720" cy="36914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001"/>
              </a:spcAft>
            </a:pPr>
            <a:r>
              <a:rPr b="0" lang="el-GR" sz="1800" spc="-1" strike="noStrike">
                <a:solidFill>
                  <a:srgbClr val="000000"/>
                </a:solidFill>
                <a:latin typeface="Arial"/>
              </a:rPr>
              <a:t>Ο σπινθήρας ανάφλεξης πρέπει να δίνεται σε κάθε κύλινδρο, όταν το έμβολο βρίσκεται σε ορισμένη απόσταση πριν από το Α.Ν.Σ., κατά το χρόνο της συμπίεσης, ώστε η μέγιστη πίεση, λόγω της καύσης, να επιτευχθεί τη στιγμή που το έμβολο θα βρίσκεται στο Α.Ν.Σ. </a:t>
            </a:r>
            <a:endParaRPr b="0" lang="en-US" sz="1800" spc="-1" strike="noStrike">
              <a:solidFill>
                <a:srgbClr val="000000"/>
              </a:solidFill>
              <a:latin typeface="Arial"/>
            </a:endParaRPr>
          </a:p>
          <a:p>
            <a:pPr algn="ctr">
              <a:lnSpc>
                <a:spcPct val="100000"/>
              </a:lnSpc>
              <a:spcBef>
                <a:spcPts val="1199"/>
              </a:spcBef>
              <a:spcAft>
                <a:spcPts val="2401"/>
              </a:spcAft>
            </a:pPr>
            <a:r>
              <a:rPr b="0" lang="el-GR" sz="1800" spc="-1" strike="noStrike">
                <a:solidFill>
                  <a:srgbClr val="000000"/>
                </a:solidFill>
                <a:latin typeface="Arial"/>
              </a:rPr>
              <a:t>Η απόσταση αυτή, η οποία μετράται σε γωνία περιστροφής του στροφαλοφόρου, λέγεται γωνία προπορείας της τάσης ανάφλεξης ή αβάνς. </a:t>
            </a:r>
            <a:endParaRPr b="0" lang="en-US" sz="1800" spc="-1" strike="noStrike">
              <a:solidFill>
                <a:srgbClr val="000000"/>
              </a:solidFill>
              <a:latin typeface="Arial"/>
            </a:endParaRPr>
          </a:p>
          <a:p>
            <a:pPr algn="ctr">
              <a:lnSpc>
                <a:spcPct val="100000"/>
              </a:lnSpc>
              <a:spcAft>
                <a:spcPts val="1001"/>
              </a:spcAft>
            </a:pPr>
            <a:r>
              <a:rPr b="0" lang="el-GR" sz="1800" spc="-1" strike="noStrike">
                <a:solidFill>
                  <a:srgbClr val="000000"/>
                </a:solidFill>
                <a:latin typeface="Arial"/>
              </a:rPr>
              <a:t>Η γωνία αυτή είναι σταθερή στις στροφές του ρελαντί και αυξάνεται μέχρι μια ορισμένη τιμή, με την αύξηση των στροφών του κινητήρα. Η αντικανονική μεταβολή της γωνίας αυτής αποτελεί ένδειξη βλάβης ή κακής ρύθμισης και είναι μια από τις κύριες αιτίες κακής καύσης του μίγματος και της χαμηλής απόδοσης του κινητήρα.</a:t>
            </a:r>
            <a:endParaRPr b="0" lang="en-US" sz="1800" spc="-1" strike="noStrike">
              <a:solidFill>
                <a:srgbClr val="000000"/>
              </a:solidFill>
              <a:latin typeface="Arial"/>
            </a:endParaRPr>
          </a:p>
        </p:txBody>
      </p:sp>
      <p:sp>
        <p:nvSpPr>
          <p:cNvPr id="107" name="3 - TextBox"/>
          <p:cNvSpPr/>
          <p:nvPr/>
        </p:nvSpPr>
        <p:spPr>
          <a:xfrm>
            <a:off x="611640" y="411480"/>
            <a:ext cx="3888000" cy="394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2000" spc="-1" strike="noStrike">
                <a:solidFill>
                  <a:schemeClr val="accent1">
                    <a:lumMod val="75000"/>
                  </a:schemeClr>
                </a:solidFill>
                <a:latin typeface="Calibri"/>
              </a:rPr>
              <a:t>Προπορεία σπινθήρα (αβάνς)</a:t>
            </a:r>
            <a:endParaRPr b="0" lang="en-US" sz="2000" spc="-1" strike="noStrike">
              <a:solidFill>
                <a:srgbClr val="000000"/>
              </a:solidFill>
              <a:latin typeface="Arial"/>
            </a:endParaRPr>
          </a:p>
        </p:txBody>
      </p:sp>
    </p:spTree>
  </p:cSld>
  <p:transition>
    <p:pull dir="rd"/>
  </p:transition>
  <p:timing>
    <p:tnLst>
      <p:par>
        <p:cTn id="138" dur="indefinite" restart="never" nodeType="tmRoot">
          <p:childTnLst>
            <p:seq>
              <p:cTn id="139" dur="indefinite" nodeType="mainSeq">
                <p:childTnLst>
                  <p:par>
                    <p:cTn id="140" fill="hold">
                      <p:stCondLst>
                        <p:cond delay="indefinite"/>
                      </p:stCondLst>
                      <p:childTnLst>
                        <p:par>
                          <p:cTn id="141" fill="hold">
                            <p:stCondLst>
                              <p:cond delay="0"/>
                            </p:stCondLst>
                            <p:childTnLst>
                              <p:par>
                                <p:cTn id="142" nodeType="clickEffect" fill="hold" presetClass="entr" presetID="2" presetSubtype="4">
                                  <p:stCondLst>
                                    <p:cond delay="0"/>
                                  </p:stCondLst>
                                  <p:childTnLst>
                                    <p:set>
                                      <p:cBhvr>
                                        <p:cTn id="143" dur="1" fill="hold">
                                          <p:stCondLst>
                                            <p:cond delay="0"/>
                                          </p:stCondLst>
                                        </p:cTn>
                                        <p:tgtEl>
                                          <p:spTgt spid="106">
                                            <p:txEl>
                                              <p:pRg st="0" end="0"/>
                                            </p:txEl>
                                          </p:spTgt>
                                        </p:tgtEl>
                                        <p:attrNameLst>
                                          <p:attrName>style.visibility</p:attrName>
                                        </p:attrNameLst>
                                      </p:cBhvr>
                                      <p:to>
                                        <p:strVal val="visible"/>
                                      </p:to>
                                    </p:set>
                                    <p:anim calcmode="lin" valueType="num">
                                      <p:cBhvr additive="repl">
                                        <p:cTn id="144" dur="500" fill="hold"/>
                                        <p:tgtEl>
                                          <p:spTgt spid="106">
                                            <p:txEl>
                                              <p:pRg st="0" end="0"/>
                                            </p:txEl>
                                          </p:spTgt>
                                        </p:tgtEl>
                                        <p:attrNameLst>
                                          <p:attrName>ppt_x</p:attrName>
                                        </p:attrNameLst>
                                      </p:cBhvr>
                                      <p:tavLst>
                                        <p:tav tm="0">
                                          <p:val>
                                            <p:strVal val="#ppt_x"/>
                                          </p:val>
                                        </p:tav>
                                        <p:tav tm="100000">
                                          <p:val>
                                            <p:strVal val="#ppt_x"/>
                                          </p:val>
                                        </p:tav>
                                      </p:tavLst>
                                    </p:anim>
                                    <p:anim calcmode="lin" valueType="num">
                                      <p:cBhvr additive="repl">
                                        <p:cTn id="145" dur="500" fill="hold"/>
                                        <p:tgtEl>
                                          <p:spTgt spid="106">
                                            <p:txEl>
                                              <p:pRg st="0" end="0"/>
                                            </p:txEl>
                                          </p:spTgt>
                                        </p:tgtEl>
                                        <p:attrNameLst>
                                          <p:attrName>ppt_y</p:attrName>
                                        </p:attrNameLst>
                                      </p:cBhvr>
                                      <p:tavLst>
                                        <p:tav tm="0">
                                          <p:val>
                                            <p:strVal val="1+#ppt_h/2"/>
                                          </p:val>
                                        </p:tav>
                                        <p:tav tm="100000">
                                          <p:val>
                                            <p:strVal val="#ppt_y"/>
                                          </p:val>
                                        </p:tav>
                                      </p:tavLst>
                                    </p:anim>
                                  </p:childTnLst>
                                </p:cTn>
                              </p:par>
                              <p:par>
                                <p:cTn id="146" nodeType="withEffect" fill="hold" presetClass="entr" presetID="2" presetSubtype="4">
                                  <p:stCondLst>
                                    <p:cond delay="0"/>
                                  </p:stCondLst>
                                  <p:childTnLst>
                                    <p:set>
                                      <p:cBhvr>
                                        <p:cTn id="147" dur="1" fill="hold">
                                          <p:stCondLst>
                                            <p:cond delay="0"/>
                                          </p:stCondLst>
                                        </p:cTn>
                                        <p:tgtEl>
                                          <p:spTgt spid="106">
                                            <p:txEl>
                                              <p:pRg st="1" end="1"/>
                                            </p:txEl>
                                          </p:spTgt>
                                        </p:tgtEl>
                                        <p:attrNameLst>
                                          <p:attrName>style.visibility</p:attrName>
                                        </p:attrNameLst>
                                      </p:cBhvr>
                                      <p:to>
                                        <p:strVal val="visible"/>
                                      </p:to>
                                    </p:set>
                                    <p:anim calcmode="lin" valueType="num">
                                      <p:cBhvr additive="repl">
                                        <p:cTn id="148" dur="500" fill="hold"/>
                                        <p:tgtEl>
                                          <p:spTgt spid="106">
                                            <p:txEl>
                                              <p:pRg st="1" end="1"/>
                                            </p:txEl>
                                          </p:spTgt>
                                        </p:tgtEl>
                                        <p:attrNameLst>
                                          <p:attrName>ppt_x</p:attrName>
                                        </p:attrNameLst>
                                      </p:cBhvr>
                                      <p:tavLst>
                                        <p:tav tm="0">
                                          <p:val>
                                            <p:strVal val="#ppt_x"/>
                                          </p:val>
                                        </p:tav>
                                        <p:tav tm="100000">
                                          <p:val>
                                            <p:strVal val="#ppt_x"/>
                                          </p:val>
                                        </p:tav>
                                      </p:tavLst>
                                    </p:anim>
                                    <p:anim calcmode="lin" valueType="num">
                                      <p:cBhvr additive="repl">
                                        <p:cTn id="149" dur="500" fill="hold"/>
                                        <p:tgtEl>
                                          <p:spTgt spid="106">
                                            <p:txEl>
                                              <p:pRg st="1" end="1"/>
                                            </p:txEl>
                                          </p:spTgt>
                                        </p:tgtEl>
                                        <p:attrNameLst>
                                          <p:attrName>ppt_y</p:attrName>
                                        </p:attrNameLst>
                                      </p:cBhvr>
                                      <p:tavLst>
                                        <p:tav tm="0">
                                          <p:val>
                                            <p:strVal val="1+#ppt_h/2"/>
                                          </p:val>
                                        </p:tav>
                                        <p:tav tm="100000">
                                          <p:val>
                                            <p:strVal val="#ppt_y"/>
                                          </p:val>
                                        </p:tav>
                                      </p:tavLst>
                                    </p:anim>
                                  </p:childTnLst>
                                </p:cTn>
                              </p:par>
                              <p:par>
                                <p:cTn id="150" nodeType="withEffect" fill="hold" presetClass="entr" presetID="2" presetSubtype="4">
                                  <p:stCondLst>
                                    <p:cond delay="0"/>
                                  </p:stCondLst>
                                  <p:childTnLst>
                                    <p:set>
                                      <p:cBhvr>
                                        <p:cTn id="151" dur="1" fill="hold">
                                          <p:stCondLst>
                                            <p:cond delay="0"/>
                                          </p:stCondLst>
                                        </p:cTn>
                                        <p:tgtEl>
                                          <p:spTgt spid="106">
                                            <p:txEl>
                                              <p:pRg st="2" end="2"/>
                                            </p:txEl>
                                          </p:spTgt>
                                        </p:tgtEl>
                                        <p:attrNameLst>
                                          <p:attrName>style.visibility</p:attrName>
                                        </p:attrNameLst>
                                      </p:cBhvr>
                                      <p:to>
                                        <p:strVal val="visible"/>
                                      </p:to>
                                    </p:set>
                                    <p:anim calcmode="lin" valueType="num">
                                      <p:cBhvr additive="repl">
                                        <p:cTn id="152" dur="500" fill="hold"/>
                                        <p:tgtEl>
                                          <p:spTgt spid="106">
                                            <p:txEl>
                                              <p:pRg st="2" end="2"/>
                                            </p:txEl>
                                          </p:spTgt>
                                        </p:tgtEl>
                                        <p:attrNameLst>
                                          <p:attrName>ppt_x</p:attrName>
                                        </p:attrNameLst>
                                      </p:cBhvr>
                                      <p:tavLst>
                                        <p:tav tm="0">
                                          <p:val>
                                            <p:strVal val="#ppt_x"/>
                                          </p:val>
                                        </p:tav>
                                        <p:tav tm="100000">
                                          <p:val>
                                            <p:strVal val="#ppt_x"/>
                                          </p:val>
                                        </p:tav>
                                      </p:tavLst>
                                    </p:anim>
                                    <p:anim calcmode="lin" valueType="num">
                                      <p:cBhvr additive="repl">
                                        <p:cTn id="153" dur="500" fill="hold"/>
                                        <p:tgtEl>
                                          <p:spTgt spid="10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Flow</Template>
  <TotalTime>771</TotalTime>
  <Application>LibreOffice/7.4.7.2$Linux_X86_64 LibreOffice_project/40$Build-2</Application>
  <AppVersion>15.0000</AppVersion>
  <Words>3738</Words>
  <Paragraphs>317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2015-09-27T16:42:25Z</dcterms:created>
  <dc:creator>xps</dc:creator>
  <dc:description/>
  <dc:language>en-US</dc:language>
  <cp:lastModifiedBy>xps</cp:lastModifiedBy>
  <dcterms:modified xsi:type="dcterms:W3CDTF">2016-03-30T19:30:51Z</dcterms:modified>
  <cp:revision>109</cp:revision>
  <dc:subject/>
  <dc:title>Μ.Ε.Κ.  Ι</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Προβολή στην οθόνη (16:9)</vt:lpwstr>
  </property>
  <property fmtid="{D5CDD505-2E9C-101B-9397-08002B2CF9AE}" pid="3" name="Slides">
    <vt:r8>48</vt:r8>
  </property>
</Properties>
</file>